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312" r:id="rId3"/>
    <p:sldId id="300" r:id="rId4"/>
    <p:sldId id="310" r:id="rId5"/>
    <p:sldId id="301" r:id="rId6"/>
    <p:sldId id="302" r:id="rId7"/>
    <p:sldId id="306" r:id="rId8"/>
    <p:sldId id="303" r:id="rId9"/>
    <p:sldId id="304" r:id="rId10"/>
    <p:sldId id="307" r:id="rId11"/>
    <p:sldId id="308" r:id="rId12"/>
    <p:sldId id="309" r:id="rId13"/>
    <p:sldId id="259" r:id="rId14"/>
    <p:sldId id="260" r:id="rId15"/>
    <p:sldId id="280" r:id="rId16"/>
    <p:sldId id="261" r:id="rId17"/>
    <p:sldId id="290" r:id="rId18"/>
    <p:sldId id="291" r:id="rId19"/>
    <p:sldId id="293" r:id="rId20"/>
    <p:sldId id="292" r:id="rId21"/>
    <p:sldId id="295" r:id="rId22"/>
    <p:sldId id="296" r:id="rId23"/>
    <p:sldId id="2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47"/>
    <p:restoredTop sz="94694"/>
  </p:normalViewPr>
  <p:slideViewPr>
    <p:cSldViewPr snapToGrid="0">
      <p:cViewPr varScale="1">
        <p:scale>
          <a:sx n="119" d="100"/>
          <a:sy n="119" d="100"/>
        </p:scale>
        <p:origin x="20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8E770-44AE-47D5-B4B1-71BEC9A9D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663960"/>
            <a:ext cx="9456049" cy="3594112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A91C7-81A9-46F3-B0F4-D9AB88085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667581"/>
            <a:ext cx="9456049" cy="1197387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648C8-9681-4994-B52A-1A8BC79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1248" y="6102693"/>
            <a:ext cx="2743200" cy="365125"/>
          </a:xfrm>
        </p:spPr>
        <p:txBody>
          <a:bodyPr/>
          <a:lstStyle/>
          <a:p>
            <a:fld id="{AE3425CA-4B9D-4420-BB9E-C250DB30E421}" type="datetime1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7F203-CB10-488B-82DC-9D0571A5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B2E9B-C8B7-4716-9D05-265A04246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ED8031-DD67-43C6-94A0-646636C95560}"/>
              </a:ext>
            </a:extLst>
          </p:cNvPr>
          <p:cNvCxnSpPr>
            <a:cxnSpLocks/>
          </p:cNvCxnSpPr>
          <p:nvPr/>
        </p:nvCxnSpPr>
        <p:spPr>
          <a:xfrm>
            <a:off x="360154" y="4495800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35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3C3B3-C67F-4C48-A663-EF010429E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C4B3F-B3CB-4CF0-AEC8-1893A6A27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6D005-2B71-4325-A646-A2278C3A2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B861-3779-4E37-8DF0-E9EB3EA96210}" type="datetime1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56B01-AE16-42EF-B970-5CAF0C89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F9BE2-24F4-4F83-8E64-4307C979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87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601120-856A-4F01-B7C1-D87A1E5F8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74324" y="552782"/>
            <a:ext cx="2620891" cy="52947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62358-C84C-4947-B826-FF738422E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52782"/>
            <a:ext cx="6803155" cy="529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71139-AA1A-46DB-B793-17FB8E6E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8388-E864-4553-9937-AE9FC5E50CFC}" type="datetime1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E06F6-0FE2-40FB-BFEE-010C2229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A7B1B-13A1-41BA-B924-FD11450C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54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42B9A-9384-46B2-8B4F-B9C2035CA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13CF4-CD0B-4F3C-A1CE-1BA3EFDEE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DE659-17B0-4F70-8F1C-93BF4DB6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1E1E-C50D-4FD4-8B1E-ECD78340D9AB}" type="datetime1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B0750-AB4E-4FCF-9B52-BC954760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66B99-C716-4464-B695-623F4C5A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54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233A-AD59-4FB1-A1CA-AABFAE040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52782"/>
            <a:ext cx="9538428" cy="371441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56964-650B-4E87-9541-0E659DEC0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9" y="4672584"/>
            <a:ext cx="9538428" cy="114380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1BB50-DF4A-47B5-A3AD-18712A3AD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3AFB-9E54-459E-8C6D-0913AC3BA5D7}" type="datetime1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F59B3-D1B8-4A51-AD6E-868C5BF6F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CA779-6272-4A15-A566-20C4E9A6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B86E8F-91EA-4626-BCA8-3B4973C7C9D6}"/>
              </a:ext>
            </a:extLst>
          </p:cNvPr>
          <p:cNvCxnSpPr>
            <a:cxnSpLocks/>
          </p:cNvCxnSpPr>
          <p:nvPr/>
        </p:nvCxnSpPr>
        <p:spPr>
          <a:xfrm>
            <a:off x="360154" y="4495800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783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52A00-5BBD-436C-BB6D-CE650FC46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3"/>
            <a:ext cx="9683871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B3E2E-F3C4-4CDD-9138-86AE7A1B56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8" y="2108362"/>
            <a:ext cx="4507926" cy="372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95CD01-B639-46B6-B53D-18FE1E39A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9171" y="2108362"/>
            <a:ext cx="4825948" cy="372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E34C3-86AC-48F9-92A4-F17BFAF9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44B6-0CA7-46BA-A00B-1E68E5C3ED0C}" type="datetime1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D6A29-C51F-4654-82AD-04056FA6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21EEB6-57E6-40E7-9702-1D5999B5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29C81A-4806-44FF-99D8-13A65B2D066F}"/>
              </a:ext>
            </a:extLst>
          </p:cNvPr>
          <p:cNvCxnSpPr>
            <a:cxnSpLocks/>
          </p:cNvCxnSpPr>
          <p:nvPr/>
        </p:nvCxnSpPr>
        <p:spPr>
          <a:xfrm>
            <a:off x="375523" y="2004012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8DDCF9-5353-4B5F-8565-8C27F795A4BF}"/>
              </a:ext>
            </a:extLst>
          </p:cNvPr>
          <p:cNvCxnSpPr>
            <a:cxnSpLocks/>
          </p:cNvCxnSpPr>
          <p:nvPr/>
        </p:nvCxnSpPr>
        <p:spPr>
          <a:xfrm>
            <a:off x="5563342" y="2004012"/>
            <a:ext cx="0" cy="40486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438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0D1A9-BF08-4C6D-805E-244B234E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7784"/>
            <a:ext cx="943957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0C1D8-0907-4FDB-BFAD-36E14AF98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2114185"/>
            <a:ext cx="4438887" cy="693761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A4441-5FC3-4F86-8ADE-ED90424DB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1248" y="2900451"/>
            <a:ext cx="4438887" cy="3028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EB34D-DB36-47E0-AE2C-FBEBA2720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95090" y="2114185"/>
            <a:ext cx="4485728" cy="693761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56219-D498-410D-8F2C-03045AE480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95090" y="2900451"/>
            <a:ext cx="4485730" cy="3028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8DC9AD-F6B8-44D0-8169-84553C1F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F549-537C-41EC-B9CC-5B6A9AC2A6A7}" type="datetime1">
              <a:rPr lang="en-US" smtClean="0"/>
              <a:t>4/22/24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9985ED-7382-4F00-845D-4F27841B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2CC25-9EC7-4706-9BD4-5E20C4B3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BC7D26-1B30-46B8-8221-09886FA3D030}"/>
              </a:ext>
            </a:extLst>
          </p:cNvPr>
          <p:cNvCxnSpPr>
            <a:cxnSpLocks/>
          </p:cNvCxnSpPr>
          <p:nvPr/>
        </p:nvCxnSpPr>
        <p:spPr>
          <a:xfrm>
            <a:off x="375523" y="2004012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186A75-E140-4995-A8BB-89B5ACE678D2}"/>
              </a:ext>
            </a:extLst>
          </p:cNvPr>
          <p:cNvCxnSpPr>
            <a:cxnSpLocks/>
          </p:cNvCxnSpPr>
          <p:nvPr/>
        </p:nvCxnSpPr>
        <p:spPr>
          <a:xfrm>
            <a:off x="5563342" y="2004012"/>
            <a:ext cx="0" cy="40486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338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21C2-B85F-435F-8DF3-C714A5472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9FE38-24D5-4D5F-A92E-E4F8B23FB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F8D56-3D0E-48B8-8218-1F3A06A96C62}" type="datetime1">
              <a:rPr lang="en-US" smtClean="0"/>
              <a:t>4/22/24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9DF69-BE29-4038-9744-17BFC57B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9496F-64EC-46E7-97F0-BCB7E79F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63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9F19E0-8FE3-45E8-A227-D74EEF1A6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C309E-27D4-401F-A74A-DEA16C7B51DC}" type="datetime1">
              <a:rPr lang="en-US" smtClean="0"/>
              <a:t>4/22/24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FB1926-56F3-40BC-A03F-62B969419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FE2B6-07A4-4AA0-9BCE-204E13DA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9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6266A-CB24-44C5-B2E8-01142084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9283"/>
            <a:ext cx="4603963" cy="2572489"/>
          </a:xfrm>
        </p:spPr>
        <p:txBody>
          <a:bodyPr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9DBD1-7133-47A5-A771-2CEA18533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796" y="549283"/>
            <a:ext cx="4455517" cy="53197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A729F-B24D-424E-B067-003B0601F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8" y="3296498"/>
            <a:ext cx="4603963" cy="2572489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A7323-5497-426C-9DD9-3CF69E88E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2B81-2BC3-42D7-B67D-05C685AA80AD}" type="datetime1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D7667-4D25-40AF-9D6D-FCB2C21E8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50918-EDF8-47A5-BEA8-AC9A7A15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26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5D2B-FAFB-4BC9-A917-610FDCD0B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52782"/>
            <a:ext cx="4608576" cy="2569464"/>
          </a:xfr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6A694-5302-42BE-8A7A-6007C10F8F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25952" y="552783"/>
            <a:ext cx="4663440" cy="53082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4481C-81D6-4329-8203-70B3FCC3F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9" y="3300984"/>
            <a:ext cx="4608576" cy="2569464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D6C12-26C4-4DF7-B013-56D0849AC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8F2B-E487-4905-B553-FB649F2B6F23}" type="datetime1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2F307-FB97-40EC-8517-E6F351B3D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B397-305A-42B7-A763-829634B9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55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accent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4BD48A-4D17-4225-AC4D-67B4C686C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2"/>
            <a:ext cx="948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14A2B-77AF-4E51-B0C1-0D361EF81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2096199"/>
            <a:ext cx="9489000" cy="3747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9C2F5-57CA-4152-A766-8F877538F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1248" y="610269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b="1" kern="1200" cap="all" spc="3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EF7C3A7-D6F6-4D38-A7C3-B72967BB81A6}" type="datetime1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5FB5-D02B-4BB9-8B8B-D1A11CFE8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234260" y="24276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b="1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44FF-6F88-4090-A77F-499DF9AAE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5546" y="5878515"/>
            <a:ext cx="952229" cy="420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3200" b="1" kern="1200" cap="all" spc="3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4AEDE-F25F-43E6-A2C4-7FFF41074990}"/>
              </a:ext>
            </a:extLst>
          </p:cNvPr>
          <p:cNvSpPr/>
          <p:nvPr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793C08-EF4C-422B-A728-6C717C47DF6F}"/>
              </a:ext>
            </a:extLst>
          </p:cNvPr>
          <p:cNvCxnSpPr>
            <a:cxnSpLocks/>
          </p:cNvCxnSpPr>
          <p:nvPr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825BC6-56A8-46DE-8037-A9A577624B0D}"/>
              </a:ext>
            </a:extLst>
          </p:cNvPr>
          <p:cNvCxnSpPr>
            <a:cxnSpLocks/>
          </p:cNvCxnSpPr>
          <p:nvPr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4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Main Vertical Connector">
            <a:extLst>
              <a:ext uri="{FF2B5EF4-FFF2-40B4-BE49-F238E27FC236}">
                <a16:creationId xmlns:a16="http://schemas.microsoft.com/office/drawing/2014/main" id="{6D4C177C-581F-4CC8-A686-0B6D25DC6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FCB2E8B-F8CC-4CF1-9D6C-B01F64C8D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2054" y="4508787"/>
            <a:ext cx="693664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48D74DD-F3E7-4972-944E-32BF13A90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000" y="334928"/>
            <a:ext cx="0" cy="571250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D7002461-D36D-46BA-9292-17961E18A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solated twigs and flowers on a white surface">
            <a:extLst>
              <a:ext uri="{FF2B5EF4-FFF2-40B4-BE49-F238E27FC236}">
                <a16:creationId xmlns:a16="http://schemas.microsoft.com/office/drawing/2014/main" id="{34F682C7-D119-5FF2-C9D3-22BBF3CD5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717776" y="3764141"/>
            <a:ext cx="2742189" cy="1542864"/>
          </a:xfrm>
          <a:prstGeom prst="rect">
            <a:avLst/>
          </a:prstGeom>
        </p:spPr>
      </p:pic>
      <p:cxnSp>
        <p:nvCxnSpPr>
          <p:cNvPr id="49" name="Main Horizontal Connector">
            <a:extLst>
              <a:ext uri="{FF2B5EF4-FFF2-40B4-BE49-F238E27FC236}">
                <a16:creationId xmlns:a16="http://schemas.microsoft.com/office/drawing/2014/main" id="{A3E3D2A8-CE6B-440C-BAA0-7A0BA8409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71B73282-A8F5-49D6-685F-D44C41BE3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8688" y="4826002"/>
            <a:ext cx="6521985" cy="90422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Baskerville Old Face" panose="02020602080505020303" pitchFamily="18" charset="77"/>
              </a:rPr>
              <a:t>Freedom Seeker writing assignment</a:t>
            </a:r>
          </a:p>
        </p:txBody>
      </p:sp>
      <p:pic>
        <p:nvPicPr>
          <p:cNvPr id="3" name="Picture 2" descr="A newspaper with text and images&#10;&#10;Description automatically generated">
            <a:extLst>
              <a:ext uri="{FF2B5EF4-FFF2-40B4-BE49-F238E27FC236}">
                <a16:creationId xmlns:a16="http://schemas.microsoft.com/office/drawing/2014/main" id="{1D80A871-CE57-EF17-2B54-90D2B6152D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06" t="8818" r="9666" b="24301"/>
          <a:stretch/>
        </p:blipFill>
        <p:spPr>
          <a:xfrm>
            <a:off x="4008688" y="604692"/>
            <a:ext cx="3122464" cy="3586882"/>
          </a:xfrm>
          <a:prstGeom prst="rect">
            <a:avLst/>
          </a:prstGeom>
        </p:spPr>
      </p:pic>
      <p:pic>
        <p:nvPicPr>
          <p:cNvPr id="6" name="Picture 5" descr="A close up of a newspaper&#10;&#10;Description automatically generated">
            <a:extLst>
              <a:ext uri="{FF2B5EF4-FFF2-40B4-BE49-F238E27FC236}">
                <a16:creationId xmlns:a16="http://schemas.microsoft.com/office/drawing/2014/main" id="{EA88C4B1-1640-9AFA-5313-F1C80DF71A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57" t="20430" r="9601" b="31183"/>
          <a:stretch/>
        </p:blipFill>
        <p:spPr>
          <a:xfrm>
            <a:off x="7280376" y="665523"/>
            <a:ext cx="3317885" cy="352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59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659EB-583B-5E96-FA13-FF433D2E4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Hair</a:t>
            </a:r>
          </a:p>
        </p:txBody>
      </p:sp>
      <p:pic>
        <p:nvPicPr>
          <p:cNvPr id="8" name="Picture 7" descr="A group of people cutting hair&#10;&#10;Description automatically generated">
            <a:extLst>
              <a:ext uri="{FF2B5EF4-FFF2-40B4-BE49-F238E27FC236}">
                <a16:creationId xmlns:a16="http://schemas.microsoft.com/office/drawing/2014/main" id="{8F5B98EC-5E78-50A2-8843-A95881790C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101" y="649092"/>
            <a:ext cx="7772400" cy="5359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80EC7C-F309-3BEB-1988-5B35D3F56BFE}"/>
              </a:ext>
            </a:extLst>
          </p:cNvPr>
          <p:cNvSpPr txBox="1"/>
          <p:nvPr/>
        </p:nvSpPr>
        <p:spPr>
          <a:xfrm>
            <a:off x="1490597" y="6150279"/>
            <a:ext cx="744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Henry </a:t>
            </a:r>
            <a:r>
              <a:rPr lang="en-US" dirty="0" err="1"/>
              <a:t>LaTrobe</a:t>
            </a:r>
            <a:r>
              <a:rPr lang="en-US" dirty="0"/>
              <a:t>, “Barbers, Norfolk, Virginia,” (1797) Maryland Historical Society</a:t>
            </a:r>
          </a:p>
        </p:txBody>
      </p:sp>
    </p:spTree>
    <p:extLst>
      <p:ext uri="{BB962C8B-B14F-4D97-AF65-F5344CB8AC3E}">
        <p14:creationId xmlns:p14="http://schemas.microsoft.com/office/powerpoint/2010/main" val="3006124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659EB-583B-5E96-FA13-FF433D2E4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Hair</a:t>
            </a:r>
          </a:p>
        </p:txBody>
      </p:sp>
      <p:pic>
        <p:nvPicPr>
          <p:cNvPr id="5" name="Content Placeholder 4" descr="A piece of paper with a circle&#10;&#10;Description automatically generated">
            <a:extLst>
              <a:ext uri="{FF2B5EF4-FFF2-40B4-BE49-F238E27FC236}">
                <a16:creationId xmlns:a16="http://schemas.microsoft.com/office/drawing/2014/main" id="{3999AFF6-5831-8BE7-394B-67D2A3FE0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296" y="552782"/>
            <a:ext cx="4900312" cy="51582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8C1918-116A-99B6-8E82-85B037D61086}"/>
              </a:ext>
            </a:extLst>
          </p:cNvPr>
          <p:cNvSpPr txBox="1"/>
          <p:nvPr/>
        </p:nvSpPr>
        <p:spPr>
          <a:xfrm>
            <a:off x="1164921" y="3544866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Silhouette of Flora (1796), </a:t>
            </a:r>
          </a:p>
          <a:p>
            <a:r>
              <a:rPr lang="en-US" dirty="0"/>
              <a:t>Smithsonian, Washington DC</a:t>
            </a:r>
          </a:p>
        </p:txBody>
      </p:sp>
    </p:spTree>
    <p:extLst>
      <p:ext uri="{BB962C8B-B14F-4D97-AF65-F5344CB8AC3E}">
        <p14:creationId xmlns:p14="http://schemas.microsoft.com/office/powerpoint/2010/main" val="3265082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659EB-583B-5E96-FA13-FF433D2E4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Hair</a:t>
            </a:r>
          </a:p>
        </p:txBody>
      </p:sp>
      <p:pic>
        <p:nvPicPr>
          <p:cNvPr id="5" name="Content Placeholder 4" descr="A collage of several images of a person's head&#10;&#10;Description automatically generated">
            <a:extLst>
              <a:ext uri="{FF2B5EF4-FFF2-40B4-BE49-F238E27FC236}">
                <a16:creationId xmlns:a16="http://schemas.microsoft.com/office/drawing/2014/main" id="{92A0DA66-0AEE-3B0D-6B0E-61DE5E437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9809" y="552782"/>
            <a:ext cx="4118487" cy="538933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5C9E8B-3A7C-0858-9114-836B21D962AC}"/>
              </a:ext>
            </a:extLst>
          </p:cNvPr>
          <p:cNvSpPr txBox="1"/>
          <p:nvPr/>
        </p:nvSpPr>
        <p:spPr>
          <a:xfrm>
            <a:off x="841248" y="3150296"/>
            <a:ext cx="4006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Pieter de </a:t>
            </a:r>
            <a:r>
              <a:rPr lang="en-US" dirty="0" err="1"/>
              <a:t>Marees</a:t>
            </a:r>
            <a:r>
              <a:rPr lang="en-US" dirty="0"/>
              <a:t>, “Women's &amp; Men’s </a:t>
            </a:r>
          </a:p>
          <a:p>
            <a:r>
              <a:rPr lang="en-US" dirty="0"/>
              <a:t>Heads in </a:t>
            </a:r>
            <a:r>
              <a:rPr lang="en-US" dirty="0" err="1"/>
              <a:t>Benyn</a:t>
            </a:r>
            <a:r>
              <a:rPr lang="en-US" dirty="0"/>
              <a:t>, 1602,’ showing diversity</a:t>
            </a:r>
          </a:p>
          <a:p>
            <a:r>
              <a:rPr lang="en-US" dirty="0"/>
              <a:t>of hairstyles in one region of West Africa.</a:t>
            </a:r>
          </a:p>
        </p:txBody>
      </p:sp>
    </p:spTree>
    <p:extLst>
      <p:ext uri="{BB962C8B-B14F-4D97-AF65-F5344CB8AC3E}">
        <p14:creationId xmlns:p14="http://schemas.microsoft.com/office/powerpoint/2010/main" val="2516055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53CE5-944A-94E9-1E45-88EE8D73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</a:t>
            </a:r>
          </a:p>
        </p:txBody>
      </p:sp>
      <p:pic>
        <p:nvPicPr>
          <p:cNvPr id="5" name="Content Placeholder 4" descr="A newspaper with text and words&#10;&#10;Description automatically generated">
            <a:extLst>
              <a:ext uri="{FF2B5EF4-FFF2-40B4-BE49-F238E27FC236}">
                <a16:creationId xmlns:a16="http://schemas.microsoft.com/office/drawing/2014/main" id="{884D51D2-536D-31E3-FAD7-D1A1D628F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980" y="805318"/>
            <a:ext cx="5718384" cy="48488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9C9663-D841-F7FA-A70D-FEB7AB62CD0D}"/>
              </a:ext>
            </a:extLst>
          </p:cNvPr>
          <p:cNvSpPr txBox="1"/>
          <p:nvPr/>
        </p:nvSpPr>
        <p:spPr>
          <a:xfrm>
            <a:off x="841248" y="4979656"/>
            <a:ext cx="2377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Pennsylvania Gazette</a:t>
            </a:r>
            <a:endParaRPr lang="en-US" dirty="0"/>
          </a:p>
          <a:p>
            <a:r>
              <a:rPr lang="en-US" dirty="0"/>
              <a:t>(Philadelphia) March 31</a:t>
            </a:r>
          </a:p>
          <a:p>
            <a:r>
              <a:rPr lang="en-US" dirty="0"/>
              <a:t>1787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A6D8EF-13A1-00A5-3E0D-3596E28197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350" y="3778858"/>
            <a:ext cx="9053898" cy="8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2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AA5A6-1459-F138-C616-05794C89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26898"/>
            <a:ext cx="9489000" cy="1125706"/>
          </a:xfrm>
        </p:spPr>
        <p:txBody>
          <a:bodyPr/>
          <a:lstStyle/>
          <a:p>
            <a:r>
              <a:rPr lang="en-US" dirty="0"/>
              <a:t>Language &amp; communication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A11394-B24F-2862-7858-9627F642501D}"/>
              </a:ext>
            </a:extLst>
          </p:cNvPr>
          <p:cNvSpPr txBox="1"/>
          <p:nvPr/>
        </p:nvSpPr>
        <p:spPr>
          <a:xfrm>
            <a:off x="7741085" y="2567836"/>
            <a:ext cx="2172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Pennsylvania Gazette</a:t>
            </a:r>
            <a:endParaRPr lang="en-US" dirty="0"/>
          </a:p>
          <a:p>
            <a:r>
              <a:rPr lang="en-US" dirty="0"/>
              <a:t>(Philadelphia)</a:t>
            </a:r>
          </a:p>
          <a:p>
            <a:r>
              <a:rPr lang="en-US" dirty="0"/>
              <a:t>October 21, 1795</a:t>
            </a:r>
          </a:p>
        </p:txBody>
      </p:sp>
      <p:pic>
        <p:nvPicPr>
          <p:cNvPr id="6" name="Picture 5" descr="A close-up of a newspaper&#10;&#10;Description automatically generated">
            <a:extLst>
              <a:ext uri="{FF2B5EF4-FFF2-40B4-BE49-F238E27FC236}">
                <a16:creationId xmlns:a16="http://schemas.microsoft.com/office/drawing/2014/main" id="{D7AD2E6D-7437-8C0A-9A43-4D1918ADD1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650" y="1047750"/>
            <a:ext cx="20863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03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AA5A6-1459-F138-C616-05794C89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26898"/>
            <a:ext cx="9489000" cy="1125706"/>
          </a:xfrm>
        </p:spPr>
        <p:txBody>
          <a:bodyPr/>
          <a:lstStyle/>
          <a:p>
            <a:r>
              <a:rPr lang="en-US" dirty="0"/>
              <a:t>Language &amp; communication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F8BA98-E593-E527-5F9D-595A1C1F50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169" y="1133475"/>
            <a:ext cx="2611713" cy="4591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A11394-B24F-2862-7858-9627F642501D}"/>
              </a:ext>
            </a:extLst>
          </p:cNvPr>
          <p:cNvSpPr txBox="1"/>
          <p:nvPr/>
        </p:nvSpPr>
        <p:spPr>
          <a:xfrm>
            <a:off x="7741085" y="2567836"/>
            <a:ext cx="2172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Pennsylvania Gazette</a:t>
            </a:r>
            <a:endParaRPr lang="en-US" dirty="0"/>
          </a:p>
          <a:p>
            <a:r>
              <a:rPr lang="en-US" dirty="0"/>
              <a:t>(Philadelphia)</a:t>
            </a:r>
          </a:p>
          <a:p>
            <a:r>
              <a:rPr lang="en-US" dirty="0"/>
              <a:t>April 13, 1796</a:t>
            </a:r>
          </a:p>
        </p:txBody>
      </p:sp>
      <p:pic>
        <p:nvPicPr>
          <p:cNvPr id="12" name="Content Placeholder 11" descr="A close-up of a newspaper&#10;&#10;Description automatically generated">
            <a:extLst>
              <a:ext uri="{FF2B5EF4-FFF2-40B4-BE49-F238E27FC236}">
                <a16:creationId xmlns:a16="http://schemas.microsoft.com/office/drawing/2014/main" id="{5AD37BEA-251B-120A-665E-0FAADEC97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292" y="1133473"/>
            <a:ext cx="2762465" cy="4591049"/>
          </a:xfrm>
        </p:spPr>
      </p:pic>
    </p:spTree>
    <p:extLst>
      <p:ext uri="{BB962C8B-B14F-4D97-AF65-F5344CB8AC3E}">
        <p14:creationId xmlns:p14="http://schemas.microsoft.com/office/powerpoint/2010/main" val="2319661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94B3-10E4-D991-7928-3B13BD42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Comportment &amp; gesture (kinesics)</a:t>
            </a:r>
          </a:p>
        </p:txBody>
      </p:sp>
      <p:pic>
        <p:nvPicPr>
          <p:cNvPr id="5" name="Content Placeholder 4" descr="A close-up of a newspaper&#10;&#10;Description automatically generated">
            <a:extLst>
              <a:ext uri="{FF2B5EF4-FFF2-40B4-BE49-F238E27FC236}">
                <a16:creationId xmlns:a16="http://schemas.microsoft.com/office/drawing/2014/main" id="{870610DA-AE8F-7484-1EA3-30C26D0B1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612" y="1356465"/>
            <a:ext cx="3138157" cy="44949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1CE686-4DF8-C3B4-64C7-B793181F46F4}"/>
              </a:ext>
            </a:extLst>
          </p:cNvPr>
          <p:cNvSpPr txBox="1"/>
          <p:nvPr/>
        </p:nvSpPr>
        <p:spPr>
          <a:xfrm>
            <a:off x="1677040" y="3142275"/>
            <a:ext cx="2172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Pennsylvania Gazette</a:t>
            </a:r>
            <a:endParaRPr lang="en-US" dirty="0"/>
          </a:p>
          <a:p>
            <a:r>
              <a:rPr lang="en-US" dirty="0"/>
              <a:t>(Philadelphia)</a:t>
            </a:r>
          </a:p>
          <a:p>
            <a:r>
              <a:rPr lang="en-US" dirty="0"/>
              <a:t>March 19, 1794</a:t>
            </a:r>
          </a:p>
        </p:txBody>
      </p:sp>
    </p:spTree>
    <p:extLst>
      <p:ext uri="{BB962C8B-B14F-4D97-AF65-F5344CB8AC3E}">
        <p14:creationId xmlns:p14="http://schemas.microsoft.com/office/powerpoint/2010/main" val="241462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1A5E3-32AF-63AB-590B-724ABDF78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Slavery marks</a:t>
            </a:r>
          </a:p>
        </p:txBody>
      </p:sp>
      <p:pic>
        <p:nvPicPr>
          <p:cNvPr id="7" name="Content Placeholder 6" descr="A close-up of a metal object&#10;&#10;Description automatically generated">
            <a:extLst>
              <a:ext uri="{FF2B5EF4-FFF2-40B4-BE49-F238E27FC236}">
                <a16:creationId xmlns:a16="http://schemas.microsoft.com/office/drawing/2014/main" id="{0A053345-C620-96E2-6CBF-CA39C944D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5848" y="1694667"/>
            <a:ext cx="6831047" cy="374808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25984D-A56C-D46D-39AE-2CB475A12819}"/>
              </a:ext>
            </a:extLst>
          </p:cNvPr>
          <p:cNvSpPr txBox="1"/>
          <p:nvPr/>
        </p:nvSpPr>
        <p:spPr>
          <a:xfrm>
            <a:off x="841248" y="3194137"/>
            <a:ext cx="2403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Silver slave brand</a:t>
            </a:r>
          </a:p>
          <a:p>
            <a:r>
              <a:rPr lang="en-US" dirty="0"/>
              <a:t>(ca. 1800),</a:t>
            </a:r>
          </a:p>
          <a:p>
            <a:r>
              <a:rPr lang="en-US" dirty="0"/>
              <a:t>New York Public Library</a:t>
            </a:r>
          </a:p>
        </p:txBody>
      </p:sp>
    </p:spTree>
    <p:extLst>
      <p:ext uri="{BB962C8B-B14F-4D97-AF65-F5344CB8AC3E}">
        <p14:creationId xmlns:p14="http://schemas.microsoft.com/office/powerpoint/2010/main" val="1076207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1A5E3-32AF-63AB-590B-724ABDF78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Slavery 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8986-D9A4-FB8A-0905-051AAC809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0C7FABE-4B16-36D0-FD8D-54A92AF9F4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079" y="2353676"/>
            <a:ext cx="6822375" cy="34899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1D96D8-5AFB-24B4-7BCE-035B311DF2F3}"/>
              </a:ext>
            </a:extLst>
          </p:cNvPr>
          <p:cNvSpPr txBox="1"/>
          <p:nvPr/>
        </p:nvSpPr>
        <p:spPr>
          <a:xfrm>
            <a:off x="733407" y="3105834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London Gazette</a:t>
            </a:r>
            <a:r>
              <a:rPr lang="en-US" dirty="0"/>
              <a:t> (London), </a:t>
            </a:r>
          </a:p>
          <a:p>
            <a:r>
              <a:rPr lang="en-US" dirty="0"/>
              <a:t>June 22, 1674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99030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1A5E3-32AF-63AB-590B-724ABDF78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Slavery marks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96452-2B66-407A-97D2-A27D989D6986}"/>
              </a:ext>
            </a:extLst>
          </p:cNvPr>
          <p:cNvSpPr txBox="1"/>
          <p:nvPr/>
        </p:nvSpPr>
        <p:spPr>
          <a:xfrm>
            <a:off x="314306" y="6124838"/>
            <a:ext cx="503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Pennsylvania Gazette </a:t>
            </a:r>
            <a:r>
              <a:rPr lang="en-US" dirty="0"/>
              <a:t>(Philadelphia), May 29, 1793</a:t>
            </a:r>
            <a:endParaRPr lang="en-US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8FDB5D-4B52-F5B1-4F72-7B4B2DB09C5E}"/>
              </a:ext>
            </a:extLst>
          </p:cNvPr>
          <p:cNvSpPr txBox="1"/>
          <p:nvPr/>
        </p:nvSpPr>
        <p:spPr>
          <a:xfrm>
            <a:off x="5585748" y="556924"/>
            <a:ext cx="2238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Royal Gazette</a:t>
            </a:r>
          </a:p>
          <a:p>
            <a:pPr algn="r"/>
            <a:r>
              <a:rPr lang="en-US" dirty="0"/>
              <a:t>(Kingston, Jamaica), </a:t>
            </a:r>
          </a:p>
          <a:p>
            <a:pPr algn="r"/>
            <a:r>
              <a:rPr lang="en-US" dirty="0"/>
              <a:t>April 8, 1780</a:t>
            </a:r>
            <a:endParaRPr lang="en-US" i="1" dirty="0"/>
          </a:p>
        </p:txBody>
      </p:sp>
      <p:pic>
        <p:nvPicPr>
          <p:cNvPr id="13" name="Picture 12" descr="A newspaper with text and words&#10;&#10;Description automatically generated with medium confidence">
            <a:extLst>
              <a:ext uri="{FF2B5EF4-FFF2-40B4-BE49-F238E27FC236}">
                <a16:creationId xmlns:a16="http://schemas.microsoft.com/office/drawing/2014/main" id="{9CBAAD73-5BEC-0B1D-10F6-2082EBE37F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343" y="418011"/>
            <a:ext cx="2647655" cy="54679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F95022-5EC3-BEF9-672D-53DC08CF67D2}"/>
              </a:ext>
            </a:extLst>
          </p:cNvPr>
          <p:cNvSpPr txBox="1"/>
          <p:nvPr/>
        </p:nvSpPr>
        <p:spPr>
          <a:xfrm>
            <a:off x="5585748" y="2174009"/>
            <a:ext cx="22383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  <a:cs typeface="Times New Roman (Body CS)"/>
              </a:rPr>
              <a:t>“The above Negroes are all marked IC (except </a:t>
            </a:r>
            <a:r>
              <a:rPr lang="en-US" sz="1800" i="1" dirty="0">
                <a:effectLst/>
                <a:ea typeface="Calibri" panose="020F0502020204030204" pitchFamily="34" charset="0"/>
                <a:cs typeface="Times New Roman (Body CS)"/>
              </a:rPr>
              <a:t>LETTICE</a:t>
            </a:r>
            <a:r>
              <a:rPr lang="en-US" sz="1800" dirty="0">
                <a:effectLst/>
                <a:ea typeface="Calibri" panose="020F0502020204030204" pitchFamily="34" charset="0"/>
                <a:cs typeface="Times New Roman (Body CS)"/>
              </a:rPr>
              <a:t>) and mostly on the cheeks… The Field fellow, </a:t>
            </a:r>
            <a:r>
              <a:rPr lang="en-US" sz="1800" i="1" dirty="0">
                <a:effectLst/>
                <a:ea typeface="Calibri" panose="020F0502020204030204" pitchFamily="34" charset="0"/>
                <a:cs typeface="Times New Roman (Body CS)"/>
              </a:rPr>
              <a:t>MAY</a:t>
            </a:r>
            <a:r>
              <a:rPr lang="en-US" sz="1800" dirty="0">
                <a:effectLst/>
                <a:ea typeface="Calibri" panose="020F0502020204030204" pitchFamily="34" charset="0"/>
                <a:cs typeface="Times New Roman (Body CS)"/>
              </a:rPr>
              <a:t>, is marked IC on both cheeks, and a piece cut off his right ear, which he </a:t>
            </a:r>
            <a:r>
              <a:rPr lang="en-US" sz="1800" dirty="0" err="1">
                <a:effectLst/>
                <a:ea typeface="Calibri" panose="020F0502020204030204" pitchFamily="34" charset="0"/>
                <a:cs typeface="Times New Roman (Body CS)"/>
              </a:rPr>
              <a:t>endeavours</a:t>
            </a:r>
            <a:r>
              <a:rPr lang="en-US" sz="1800" dirty="0">
                <a:effectLst/>
                <a:ea typeface="Calibri" panose="020F0502020204030204" pitchFamily="34" charset="0"/>
                <a:cs typeface="Times New Roman (Body CS)"/>
              </a:rPr>
              <a:t> to hide with a handkerchief…”</a:t>
            </a:r>
            <a:r>
              <a:rPr lang="en-US" dirty="0">
                <a:effectLst/>
              </a:rPr>
              <a:t> </a:t>
            </a:r>
            <a:endParaRPr lang="en-US" i="1" dirty="0"/>
          </a:p>
        </p:txBody>
      </p:sp>
      <p:pic>
        <p:nvPicPr>
          <p:cNvPr id="16" name="Picture 15" descr="A close-up of a newspaper&#10;&#10;Description automatically generated">
            <a:extLst>
              <a:ext uri="{FF2B5EF4-FFF2-40B4-BE49-F238E27FC236}">
                <a16:creationId xmlns:a16="http://schemas.microsoft.com/office/drawing/2014/main" id="{6137AE96-CE23-53F9-3243-39D669E8C7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722" y="1807852"/>
            <a:ext cx="3019284" cy="414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94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0D560-6967-5E2D-B0C7-A2A4C7572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runaway advertisements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920A9-C7F1-BB6B-3A13-3100F5870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Clothing</a:t>
            </a:r>
          </a:p>
          <a:p>
            <a:r>
              <a:rPr lang="en-US" dirty="0"/>
              <a:t>Hair</a:t>
            </a:r>
          </a:p>
          <a:p>
            <a:r>
              <a:rPr lang="en-US" dirty="0"/>
              <a:t>Naming</a:t>
            </a:r>
          </a:p>
          <a:p>
            <a:r>
              <a:rPr lang="en-US" dirty="0"/>
              <a:t>Language &amp; communication</a:t>
            </a:r>
          </a:p>
          <a:p>
            <a:r>
              <a:rPr lang="en-US" dirty="0"/>
              <a:t>Comportment and gestures (kinesics)</a:t>
            </a:r>
          </a:p>
          <a:p>
            <a:r>
              <a:rPr lang="en-US" dirty="0"/>
              <a:t>Slavery marks</a:t>
            </a:r>
          </a:p>
          <a:p>
            <a:r>
              <a:rPr lang="en-US" dirty="0"/>
              <a:t>African marks</a:t>
            </a:r>
          </a:p>
        </p:txBody>
      </p:sp>
    </p:spTree>
    <p:extLst>
      <p:ext uri="{BB962C8B-B14F-4D97-AF65-F5344CB8AC3E}">
        <p14:creationId xmlns:p14="http://schemas.microsoft.com/office/powerpoint/2010/main" val="1871887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03886-1F31-9CFD-25CF-A87C9CF0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81" y="914400"/>
            <a:ext cx="459290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African marks</a:t>
            </a:r>
            <a:br>
              <a:rPr lang="en-US" dirty="0"/>
            </a:br>
            <a:r>
              <a:rPr lang="en-US" sz="2800" dirty="0"/>
              <a:t>(often known as </a:t>
            </a:r>
            <a:br>
              <a:rPr lang="en-US" sz="2800" dirty="0"/>
            </a:br>
            <a:r>
              <a:rPr lang="en-US" sz="2800" dirty="0"/>
              <a:t>“country marks”)</a:t>
            </a:r>
            <a:endParaRPr lang="en-US" dirty="0"/>
          </a:p>
        </p:txBody>
      </p:sp>
      <p:pic>
        <p:nvPicPr>
          <p:cNvPr id="5" name="Content Placeholder 4" descr="A group of people with facial marks&#10;&#10;Description automatically generated">
            <a:extLst>
              <a:ext uri="{FF2B5EF4-FFF2-40B4-BE49-F238E27FC236}">
                <a16:creationId xmlns:a16="http://schemas.microsoft.com/office/drawing/2014/main" id="{4A8990DE-4A88-A633-1901-45679CD0C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134" y="914400"/>
            <a:ext cx="5906919" cy="4715691"/>
          </a:xfrm>
        </p:spPr>
      </p:pic>
      <p:pic>
        <p:nvPicPr>
          <p:cNvPr id="7" name="Picture 6" descr="A close up of a paper&#10;&#10;Description automatically generated">
            <a:extLst>
              <a:ext uri="{FF2B5EF4-FFF2-40B4-BE49-F238E27FC236}">
                <a16:creationId xmlns:a16="http://schemas.microsoft.com/office/drawing/2014/main" id="{55F03207-040D-7743-CDC9-0F5B417453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753" y="5630091"/>
            <a:ext cx="4133019" cy="6220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559F58-A4B0-AD21-2C6D-F162971B4D1F}"/>
              </a:ext>
            </a:extLst>
          </p:cNvPr>
          <p:cNvSpPr txBox="1"/>
          <p:nvPr/>
        </p:nvSpPr>
        <p:spPr>
          <a:xfrm>
            <a:off x="1139868" y="3795386"/>
            <a:ext cx="1890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Richard </a:t>
            </a:r>
            <a:r>
              <a:rPr lang="en-US" dirty="0" err="1"/>
              <a:t>Bridgens</a:t>
            </a:r>
            <a:r>
              <a:rPr lang="en-US" dirty="0"/>
              <a:t>, </a:t>
            </a:r>
          </a:p>
          <a:p>
            <a:r>
              <a:rPr lang="en-US" dirty="0"/>
              <a:t>“Negro” [African]</a:t>
            </a:r>
          </a:p>
          <a:p>
            <a:r>
              <a:rPr lang="en-US" dirty="0"/>
              <a:t>Heads” (1836)</a:t>
            </a:r>
          </a:p>
        </p:txBody>
      </p:sp>
    </p:spTree>
    <p:extLst>
      <p:ext uri="{BB962C8B-B14F-4D97-AF65-F5344CB8AC3E}">
        <p14:creationId xmlns:p14="http://schemas.microsoft.com/office/powerpoint/2010/main" val="2512890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03886-1F31-9CFD-25CF-A87C9CF0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63" y="0"/>
            <a:ext cx="4592901" cy="1325563"/>
          </a:xfrm>
        </p:spPr>
        <p:txBody>
          <a:bodyPr/>
          <a:lstStyle/>
          <a:p>
            <a:r>
              <a:rPr lang="en-US" dirty="0"/>
              <a:t>African marks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559F58-A4B0-AD21-2C6D-F162971B4D1F}"/>
              </a:ext>
            </a:extLst>
          </p:cNvPr>
          <p:cNvSpPr txBox="1"/>
          <p:nvPr/>
        </p:nvSpPr>
        <p:spPr>
          <a:xfrm>
            <a:off x="449363" y="6112681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Nigerian scarification, BBC News, May 2022</a:t>
            </a:r>
          </a:p>
        </p:txBody>
      </p:sp>
      <p:pic>
        <p:nvPicPr>
          <p:cNvPr id="9" name="Picture 8" descr="A person with marks on her face&#10;&#10;Description automatically generated">
            <a:extLst>
              <a:ext uri="{FF2B5EF4-FFF2-40B4-BE49-F238E27FC236}">
                <a16:creationId xmlns:a16="http://schemas.microsoft.com/office/drawing/2014/main" id="{DF7C8DEE-3545-A5A7-5305-336C188B7F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916" y="641350"/>
            <a:ext cx="4659509" cy="2616200"/>
          </a:xfrm>
          <a:prstGeom prst="rect">
            <a:avLst/>
          </a:prstGeom>
        </p:spPr>
      </p:pic>
      <p:pic>
        <p:nvPicPr>
          <p:cNvPr id="11" name="Picture 10" descr="A person with lines on her face&#10;&#10;Description automatically generated">
            <a:extLst>
              <a:ext uri="{FF2B5EF4-FFF2-40B4-BE49-F238E27FC236}">
                <a16:creationId xmlns:a16="http://schemas.microsoft.com/office/drawing/2014/main" id="{91A076B2-AA7D-8F38-C595-13259E8C55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9000"/>
            <a:ext cx="4015715" cy="2880123"/>
          </a:xfrm>
          <a:prstGeom prst="rect">
            <a:avLst/>
          </a:prstGeom>
        </p:spPr>
      </p:pic>
      <p:pic>
        <p:nvPicPr>
          <p:cNvPr id="13" name="Picture 12" descr="A person with a beard and a mustache&#10;&#10;Description automatically generated with medium confidence">
            <a:extLst>
              <a:ext uri="{FF2B5EF4-FFF2-40B4-BE49-F238E27FC236}">
                <a16:creationId xmlns:a16="http://schemas.microsoft.com/office/drawing/2014/main" id="{441E502A-32EC-E451-19C1-422054621A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453" y="1076325"/>
            <a:ext cx="3532632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15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03886-1F31-9CFD-25CF-A87C9CF0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63" y="0"/>
            <a:ext cx="4592901" cy="1325563"/>
          </a:xfrm>
        </p:spPr>
        <p:txBody>
          <a:bodyPr/>
          <a:lstStyle/>
          <a:p>
            <a:r>
              <a:rPr lang="en-US" dirty="0"/>
              <a:t>African marks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559F58-A4B0-AD21-2C6D-F162971B4D1F}"/>
              </a:ext>
            </a:extLst>
          </p:cNvPr>
          <p:cNvSpPr txBox="1"/>
          <p:nvPr/>
        </p:nvSpPr>
        <p:spPr>
          <a:xfrm>
            <a:off x="449363" y="6112681"/>
            <a:ext cx="634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“Teeth Sharpening Culture in Africa,” </a:t>
            </a:r>
            <a:r>
              <a:rPr lang="en-US" i="1" dirty="0" err="1"/>
              <a:t>Hadithi</a:t>
            </a:r>
            <a:r>
              <a:rPr lang="en-US" i="1" dirty="0"/>
              <a:t> Africa</a:t>
            </a:r>
            <a:r>
              <a:rPr lang="en-US" dirty="0"/>
              <a:t>, February 2020</a:t>
            </a:r>
          </a:p>
        </p:txBody>
      </p:sp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67EAF83-BA4D-D825-3BF3-9B31E119D6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986" y="651668"/>
            <a:ext cx="4852964" cy="3232150"/>
          </a:xfrm>
          <a:prstGeom prst="rect">
            <a:avLst/>
          </a:prstGeom>
        </p:spPr>
      </p:pic>
      <p:pic>
        <p:nvPicPr>
          <p:cNvPr id="10" name="Picture 9" descr="A person and child laughing&#10;&#10;Description automatically generated">
            <a:extLst>
              <a:ext uri="{FF2B5EF4-FFF2-40B4-BE49-F238E27FC236}">
                <a16:creationId xmlns:a16="http://schemas.microsoft.com/office/drawing/2014/main" id="{07D2074C-AAD1-3B59-7389-94E96DC23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1054895"/>
            <a:ext cx="4572000" cy="3048000"/>
          </a:xfrm>
          <a:prstGeom prst="rect">
            <a:avLst/>
          </a:prstGeom>
        </p:spPr>
      </p:pic>
      <p:pic>
        <p:nvPicPr>
          <p:cNvPr id="14" name="Picture 13" descr="A person with a blue head wrap&#10;&#10;Description automatically generated">
            <a:extLst>
              <a:ext uri="{FF2B5EF4-FFF2-40B4-BE49-F238E27FC236}">
                <a16:creationId xmlns:a16="http://schemas.microsoft.com/office/drawing/2014/main" id="{91F0C895-7F41-B02F-16E6-FA43BE6C2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749" y="3205971"/>
            <a:ext cx="4852964" cy="271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98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B95FF-F655-8F9C-266D-AAD4EABCE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consider: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2E0BE-DFA0-6321-D965-4FC92BA67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622" y="1665514"/>
            <a:ext cx="7311626" cy="4178069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Names</a:t>
            </a: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Language/communication</a:t>
            </a: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Comportment &amp; gestures (kinesics)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Supposed character</a:t>
            </a: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Clothing</a:t>
            </a: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African marks</a:t>
            </a: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Hair</a:t>
            </a: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Slavery marks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Motives for escape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Destination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Other?</a:t>
            </a: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9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05F85-A6EE-0DCE-7A96-960EA121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353986"/>
            <a:ext cx="2762295" cy="923330"/>
          </a:xfrm>
        </p:spPr>
        <p:txBody>
          <a:bodyPr/>
          <a:lstStyle/>
          <a:p>
            <a:r>
              <a:rPr lang="en-US" dirty="0"/>
              <a:t>Clothing</a:t>
            </a:r>
          </a:p>
        </p:txBody>
      </p:sp>
      <p:pic>
        <p:nvPicPr>
          <p:cNvPr id="4" name="Picture 3" descr="A group of people standing in front of a fire&#10;&#10;Description automatically generated">
            <a:extLst>
              <a:ext uri="{FF2B5EF4-FFF2-40B4-BE49-F238E27FC236}">
                <a16:creationId xmlns:a16="http://schemas.microsoft.com/office/drawing/2014/main" id="{B63075AE-F9B4-5891-F669-4FADF2FF5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850" y="353986"/>
            <a:ext cx="5812101" cy="3931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AACE5C-9F10-360A-030D-EF4C16DC783F}"/>
              </a:ext>
            </a:extLst>
          </p:cNvPr>
          <p:cNvSpPr txBox="1"/>
          <p:nvPr/>
        </p:nvSpPr>
        <p:spPr>
          <a:xfrm>
            <a:off x="8014560" y="4336872"/>
            <a:ext cx="2762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Benjamin Latrobe, </a:t>
            </a:r>
          </a:p>
          <a:p>
            <a:pPr algn="r"/>
            <a:r>
              <a:rPr lang="en-US" dirty="0"/>
              <a:t>An Overseer doing his duty, </a:t>
            </a:r>
          </a:p>
          <a:p>
            <a:pPr algn="r"/>
            <a:r>
              <a:rPr lang="en-US" dirty="0"/>
              <a:t>Maryland (1798)</a:t>
            </a:r>
          </a:p>
        </p:txBody>
      </p:sp>
      <p:pic>
        <p:nvPicPr>
          <p:cNvPr id="3" name="Picture 2" descr="A painting of a child holding a basket on her head&#10;&#10;Description automatically generated">
            <a:extLst>
              <a:ext uri="{FF2B5EF4-FFF2-40B4-BE49-F238E27FC236}">
                <a16:creationId xmlns:a16="http://schemas.microsoft.com/office/drawing/2014/main" id="{18B4AF33-243A-7567-99B6-6B79D8759F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7" y="1355234"/>
            <a:ext cx="3600123" cy="5148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8FDB0-503F-92B6-7FF6-791C08EC24A8}"/>
              </a:ext>
            </a:extLst>
          </p:cNvPr>
          <p:cNvSpPr txBox="1"/>
          <p:nvPr/>
        </p:nvSpPr>
        <p:spPr>
          <a:xfrm>
            <a:off x="3984170" y="5041101"/>
            <a:ext cx="26725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Mary Custis, Enslaved girl, </a:t>
            </a:r>
          </a:p>
          <a:p>
            <a:r>
              <a:rPr lang="en-US" dirty="0"/>
              <a:t>Virginia (1830)</a:t>
            </a:r>
          </a:p>
          <a:p>
            <a:r>
              <a:rPr lang="en-US" dirty="0"/>
              <a:t>Colonial Williamsburg</a:t>
            </a:r>
          </a:p>
        </p:txBody>
      </p:sp>
    </p:spTree>
    <p:extLst>
      <p:ext uri="{BB962C8B-B14F-4D97-AF65-F5344CB8AC3E}">
        <p14:creationId xmlns:p14="http://schemas.microsoft.com/office/powerpoint/2010/main" val="3366710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F0258E-2251-3535-6B07-947EC2471E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" y="1943822"/>
            <a:ext cx="4752430" cy="20799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D569BD-19B8-713B-0E41-D2A4B0B7D97A}"/>
              </a:ext>
            </a:extLst>
          </p:cNvPr>
          <p:cNvSpPr txBox="1"/>
          <p:nvPr/>
        </p:nvSpPr>
        <p:spPr>
          <a:xfrm>
            <a:off x="640080" y="4127863"/>
            <a:ext cx="4095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American Weekly Mercury</a:t>
            </a:r>
            <a:r>
              <a:rPr lang="en-US" dirty="0"/>
              <a:t>  (Philadelphia),</a:t>
            </a:r>
          </a:p>
          <a:p>
            <a:r>
              <a:rPr lang="en-US" i="1" dirty="0"/>
              <a:t>August 20, 1730</a:t>
            </a:r>
          </a:p>
        </p:txBody>
      </p:sp>
      <p:pic>
        <p:nvPicPr>
          <p:cNvPr id="7" name="Picture 6" descr="A drawing of a person in a coat&#10;&#10;Description automatically generated">
            <a:extLst>
              <a:ext uri="{FF2B5EF4-FFF2-40B4-BE49-F238E27FC236}">
                <a16:creationId xmlns:a16="http://schemas.microsoft.com/office/drawing/2014/main" id="{57C46952-680F-78D3-D96B-48CAFDF8C5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67922" y="1066327"/>
            <a:ext cx="5595801" cy="41968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3BDF5C6-A7A7-D2F4-F0D1-7CFC54B3E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2"/>
            <a:ext cx="3600123" cy="1080075"/>
          </a:xfrm>
        </p:spPr>
        <p:txBody>
          <a:bodyPr/>
          <a:lstStyle/>
          <a:p>
            <a:r>
              <a:rPr lang="en-US" dirty="0"/>
              <a:t>Clothing</a:t>
            </a:r>
          </a:p>
        </p:txBody>
      </p:sp>
    </p:spTree>
    <p:extLst>
      <p:ext uri="{BB962C8B-B14F-4D97-AF65-F5344CB8AC3E}">
        <p14:creationId xmlns:p14="http://schemas.microsoft.com/office/powerpoint/2010/main" val="803931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05F85-A6EE-0DCE-7A96-960EA121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05" y="384601"/>
            <a:ext cx="2946980" cy="83099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West African </a:t>
            </a:r>
            <a:br>
              <a:rPr lang="en-US" sz="3600" dirty="0"/>
            </a:br>
            <a:r>
              <a:rPr lang="en-US" sz="3600" dirty="0"/>
              <a:t>Clothing</a:t>
            </a:r>
          </a:p>
        </p:txBody>
      </p:sp>
      <p:pic>
        <p:nvPicPr>
          <p:cNvPr id="4" name="Picture 3" descr="A painting of a person wearing a beaded necklace&#10;&#10;Description automatically generated">
            <a:extLst>
              <a:ext uri="{FF2B5EF4-FFF2-40B4-BE49-F238E27FC236}">
                <a16:creationId xmlns:a16="http://schemas.microsoft.com/office/drawing/2014/main" id="{3314D449-D86B-0289-7557-D40A0134CE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39" y="2247900"/>
            <a:ext cx="2897846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D154D3-5D4B-0476-8553-2BF201A16950}"/>
              </a:ext>
            </a:extLst>
          </p:cNvPr>
          <p:cNvSpPr txBox="1"/>
          <p:nvPr/>
        </p:nvSpPr>
        <p:spPr>
          <a:xfrm>
            <a:off x="318734" y="1416903"/>
            <a:ext cx="3607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Louis Marie Joseph de </a:t>
            </a:r>
            <a:r>
              <a:rPr lang="en-US" sz="1200" dirty="0" err="1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Grandpré</a:t>
            </a:r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, </a:t>
            </a:r>
            <a:r>
              <a:rPr lang="en-US" sz="1200" i="1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Woman from </a:t>
            </a:r>
            <a:r>
              <a:rPr lang="en-US" sz="1200" i="1" dirty="0" err="1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Malemba</a:t>
            </a:r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, </a:t>
            </a:r>
          </a:p>
          <a:p>
            <a:r>
              <a:rPr lang="en-US" sz="1200" i="1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c</a:t>
            </a:r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. 1786–87. </a:t>
            </a:r>
            <a:r>
              <a:rPr lang="en-US" sz="1200" dirty="0" err="1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Watercolour</a:t>
            </a:r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on paper, 29 × 22.5 cm. </a:t>
            </a:r>
          </a:p>
          <a:p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Lisbon: </a:t>
            </a:r>
            <a:r>
              <a:rPr lang="en-US" sz="1200" dirty="0" err="1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Biblioteca</a:t>
            </a:r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Nacional de Portugal (MS 242, n. </a:t>
            </a:r>
          </a:p>
          <a:p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102, f. 4). </a:t>
            </a:r>
            <a:endParaRPr lang="en-US" sz="12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7" name="Picture 6" descr="A painting of a person giving a blessing to a group of people&#10;&#10;Description automatically generated">
            <a:extLst>
              <a:ext uri="{FF2B5EF4-FFF2-40B4-BE49-F238E27FC236}">
                <a16:creationId xmlns:a16="http://schemas.microsoft.com/office/drawing/2014/main" id="{C5831D89-46E8-1846-18C2-60EECF2A31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282" y="278462"/>
            <a:ext cx="4683984" cy="31600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7D79B3-5185-6673-5657-82A34550A106}"/>
              </a:ext>
            </a:extLst>
          </p:cNvPr>
          <p:cNvSpPr txBox="1"/>
          <p:nvPr/>
        </p:nvSpPr>
        <p:spPr>
          <a:xfrm>
            <a:off x="3758678" y="391675"/>
            <a:ext cx="34028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Bernardino </a:t>
            </a:r>
            <a:r>
              <a:rPr lang="en-US" sz="1200" dirty="0" err="1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d'Asti</a:t>
            </a:r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, </a:t>
            </a:r>
            <a:r>
              <a:rPr lang="en-US" sz="1200" i="1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The Missionary Administers </a:t>
            </a:r>
          </a:p>
          <a:p>
            <a:pPr algn="r"/>
            <a:r>
              <a:rPr lang="en-US" sz="1200" i="1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Baptism Outdoors</a:t>
            </a:r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, </a:t>
            </a:r>
            <a:r>
              <a:rPr lang="en-US" sz="1200" i="1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c</a:t>
            </a:r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. 1750. </a:t>
            </a:r>
            <a:r>
              <a:rPr lang="en-US" sz="1200" dirty="0" err="1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Watercolour</a:t>
            </a:r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on paper, </a:t>
            </a:r>
          </a:p>
          <a:p>
            <a:pPr algn="r"/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19.5 × 28 cm. Turin: </a:t>
            </a:r>
            <a:r>
              <a:rPr lang="en-US" sz="1200" dirty="0" err="1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Biblioteca</a:t>
            </a:r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sz="1200" dirty="0" err="1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Civica</a:t>
            </a:r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Centrale </a:t>
            </a:r>
          </a:p>
          <a:p>
            <a:pPr algn="r"/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(MS 457, f. 7r).</a:t>
            </a:r>
            <a:r>
              <a:rPr lang="en-US" sz="12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endParaRPr lang="en-US" sz="12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13" name="Picture 12" descr="A painting of a person holding two arrows&#10;&#10;Description automatically generated">
            <a:extLst>
              <a:ext uri="{FF2B5EF4-FFF2-40B4-BE49-F238E27FC236}">
                <a16:creationId xmlns:a16="http://schemas.microsoft.com/office/drawing/2014/main" id="{FCA5E6CE-396D-BCF0-AD6D-BEE1BD1214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326" y="1341509"/>
            <a:ext cx="2047394" cy="35160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98DA76-6596-3835-58FA-5F09A7381376}"/>
              </a:ext>
            </a:extLst>
          </p:cNvPr>
          <p:cNvSpPr txBox="1"/>
          <p:nvPr/>
        </p:nvSpPr>
        <p:spPr>
          <a:xfrm>
            <a:off x="4117650" y="4857571"/>
            <a:ext cx="18821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Albert </a:t>
            </a:r>
            <a:r>
              <a:rPr lang="en-US" sz="1200" dirty="0" err="1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Eeckhout</a:t>
            </a:r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, </a:t>
            </a:r>
            <a:r>
              <a:rPr lang="en-US" sz="1200" i="1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Portrait of </a:t>
            </a:r>
          </a:p>
          <a:p>
            <a:r>
              <a:rPr lang="en-US" sz="1200" i="1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Kongo  Ambassador to Recife</a:t>
            </a:r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, </a:t>
            </a:r>
          </a:p>
          <a:p>
            <a:r>
              <a:rPr lang="en-US" sz="1200" i="1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c</a:t>
            </a:r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. 1637–44. </a:t>
            </a:r>
          </a:p>
          <a:p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Krakow: Jagiellonian </a:t>
            </a:r>
          </a:p>
          <a:p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Library (Libri </a:t>
            </a:r>
            <a:r>
              <a:rPr lang="en-US" sz="1200" dirty="0" err="1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Picturati</a:t>
            </a:r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  <a:p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34, f. 5).</a:t>
            </a:r>
            <a:r>
              <a:rPr lang="en-US" sz="12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endParaRPr lang="en-US" sz="12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5DF586-26C6-5D03-E468-39CD700BE1AA}"/>
              </a:ext>
            </a:extLst>
          </p:cNvPr>
          <p:cNvSpPr txBox="1"/>
          <p:nvPr/>
        </p:nvSpPr>
        <p:spPr>
          <a:xfrm>
            <a:off x="6436713" y="5449743"/>
            <a:ext cx="1323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1C1D1E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Market in Accra,</a:t>
            </a:r>
          </a:p>
          <a:p>
            <a:pPr algn="r"/>
            <a:r>
              <a:rPr lang="en-US" sz="1200" dirty="0">
                <a:solidFill>
                  <a:srgbClr val="1C1D1E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Ghana (2007)</a:t>
            </a:r>
            <a:endParaRPr lang="en-US" sz="12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20" name="Picture 19" descr="A group of women at a market&#10;&#10;Description automatically generated">
            <a:extLst>
              <a:ext uri="{FF2B5EF4-FFF2-40B4-BE49-F238E27FC236}">
                <a16:creationId xmlns:a16="http://schemas.microsoft.com/office/drawing/2014/main" id="{733BD4F6-57F8-551B-D300-BA4175C29B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578" y="3601054"/>
            <a:ext cx="3971312" cy="297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0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05F85-A6EE-0DCE-7A96-960EA1214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Clothing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C6F664-864A-1A03-523A-A7F37B30423D}"/>
              </a:ext>
            </a:extLst>
          </p:cNvPr>
          <p:cNvSpPr txBox="1"/>
          <p:nvPr/>
        </p:nvSpPr>
        <p:spPr>
          <a:xfrm>
            <a:off x="1909622" y="6120551"/>
            <a:ext cx="763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 Rose, “Plantation Dance, South Carolina,” (1785-95) (Colonial Williamsburg)</a:t>
            </a:r>
          </a:p>
        </p:txBody>
      </p:sp>
      <p:pic>
        <p:nvPicPr>
          <p:cNvPr id="11" name="Picture 10" descr="A painting of a group of people dancing&#10;&#10;Description automatically generated">
            <a:extLst>
              <a:ext uri="{FF2B5EF4-FFF2-40B4-BE49-F238E27FC236}">
                <a16:creationId xmlns:a16="http://schemas.microsoft.com/office/drawing/2014/main" id="{D6A7CE08-1BD8-AB71-74E8-D3521E17FD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963" y="1552295"/>
            <a:ext cx="6796759" cy="438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11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D569BD-19B8-713B-0E41-D2A4B0B7D97A}"/>
              </a:ext>
            </a:extLst>
          </p:cNvPr>
          <p:cNvSpPr txBox="1"/>
          <p:nvPr/>
        </p:nvSpPr>
        <p:spPr>
          <a:xfrm>
            <a:off x="728215" y="2122585"/>
            <a:ext cx="428835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Adrienne Mayor’s image of </a:t>
            </a:r>
            <a:r>
              <a:rPr lang="en-US" dirty="0" err="1"/>
              <a:t>Dorah</a:t>
            </a:r>
            <a:r>
              <a:rPr lang="en-US" dirty="0"/>
              <a:t> and her</a:t>
            </a:r>
          </a:p>
          <a:p>
            <a:r>
              <a:rPr lang="en-US" dirty="0"/>
              <a:t>three-year old son, whose escape was </a:t>
            </a:r>
          </a:p>
          <a:p>
            <a:r>
              <a:rPr lang="en-US" dirty="0"/>
              <a:t>a</a:t>
            </a:r>
            <a:r>
              <a:rPr lang="en-US"/>
              <a:t>dvertised </a:t>
            </a:r>
            <a:r>
              <a:rPr lang="en-US" dirty="0"/>
              <a:t>in the </a:t>
            </a:r>
            <a:r>
              <a:rPr lang="en-US" i="1" dirty="0"/>
              <a:t>South Carolina Gazette</a:t>
            </a:r>
            <a:endParaRPr lang="en-US" dirty="0"/>
          </a:p>
          <a:p>
            <a:r>
              <a:rPr lang="en-US" dirty="0"/>
              <a:t>On 2 September 1748.</a:t>
            </a:r>
          </a:p>
          <a:p>
            <a:endParaRPr lang="en-US" dirty="0"/>
          </a:p>
          <a:p>
            <a:r>
              <a:rPr lang="en-US" dirty="0"/>
              <a:t>The clothing is based on descriptions in</a:t>
            </a:r>
          </a:p>
          <a:p>
            <a:r>
              <a:rPr lang="en-US" dirty="0"/>
              <a:t>several advertisements found in the</a:t>
            </a:r>
          </a:p>
          <a:p>
            <a:r>
              <a:rPr lang="en-US" i="1" dirty="0"/>
              <a:t>South Carolina Gazette</a:t>
            </a:r>
            <a:r>
              <a:rPr lang="en-US" dirty="0"/>
              <a:t> in this period, during </a:t>
            </a:r>
          </a:p>
          <a:p>
            <a:r>
              <a:rPr lang="en-US" dirty="0"/>
              <a:t>which many (perhaps even a majority) of</a:t>
            </a:r>
          </a:p>
          <a:p>
            <a:r>
              <a:rPr lang="en-US" dirty="0"/>
              <a:t>enslaved  people had been born in Africa.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7FAB4-F433-446D-F925-F509F9D94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2"/>
            <a:ext cx="3600123" cy="1080075"/>
          </a:xfrm>
        </p:spPr>
        <p:txBody>
          <a:bodyPr/>
          <a:lstStyle/>
          <a:p>
            <a:r>
              <a:rPr lang="en-US" dirty="0"/>
              <a:t>Clothing</a:t>
            </a:r>
          </a:p>
        </p:txBody>
      </p:sp>
      <p:pic>
        <p:nvPicPr>
          <p:cNvPr id="6" name="Picture 5" descr="A drawing of a person holding a baby&#10;&#10;Description automatically generated">
            <a:extLst>
              <a:ext uri="{FF2B5EF4-FFF2-40B4-BE49-F238E27FC236}">
                <a16:creationId xmlns:a16="http://schemas.microsoft.com/office/drawing/2014/main" id="{8FB437CB-196E-2023-CD23-37CEDDC93D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70638" y="956124"/>
            <a:ext cx="6311440" cy="47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8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05F85-A6EE-0DCE-7A96-960EA1214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Clothing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C81BD3-F28E-C895-E452-794101AED1FE}"/>
              </a:ext>
            </a:extLst>
          </p:cNvPr>
          <p:cNvSpPr txBox="1"/>
          <p:nvPr/>
        </p:nvSpPr>
        <p:spPr>
          <a:xfrm>
            <a:off x="1677040" y="3142275"/>
            <a:ext cx="2172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Pennsylvania Gazette</a:t>
            </a:r>
            <a:endParaRPr lang="en-US" dirty="0"/>
          </a:p>
          <a:p>
            <a:r>
              <a:rPr lang="en-US" dirty="0"/>
              <a:t>(Philadelphia)</a:t>
            </a:r>
          </a:p>
          <a:p>
            <a:r>
              <a:rPr lang="en-US" dirty="0"/>
              <a:t>May 29, 1793</a:t>
            </a:r>
          </a:p>
        </p:txBody>
      </p:sp>
      <p:pic>
        <p:nvPicPr>
          <p:cNvPr id="6" name="Content Placeholder 5" descr="A close-up of a newspaper&#10;&#10;Description automatically generated">
            <a:extLst>
              <a:ext uri="{FF2B5EF4-FFF2-40B4-BE49-F238E27FC236}">
                <a16:creationId xmlns:a16="http://schemas.microsoft.com/office/drawing/2014/main" id="{0554E4C2-FE4A-D58C-CA41-2D01CCAF4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5418" y="686094"/>
            <a:ext cx="3482181" cy="4912362"/>
          </a:xfrm>
        </p:spPr>
      </p:pic>
    </p:spTree>
    <p:extLst>
      <p:ext uri="{BB962C8B-B14F-4D97-AF65-F5344CB8AC3E}">
        <p14:creationId xmlns:p14="http://schemas.microsoft.com/office/powerpoint/2010/main" val="2833165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05F85-A6EE-0DCE-7A96-960EA1214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Clothing</a:t>
            </a:r>
          </a:p>
        </p:txBody>
      </p:sp>
      <p:pic>
        <p:nvPicPr>
          <p:cNvPr id="7" name="Content Placeholder 6" descr="A close-up of a newspaper article&#10;&#10;Description automatically generated">
            <a:extLst>
              <a:ext uri="{FF2B5EF4-FFF2-40B4-BE49-F238E27FC236}">
                <a16:creationId xmlns:a16="http://schemas.microsoft.com/office/drawing/2014/main" id="{63344611-0849-97CB-C6E8-1F8BCBB47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3899" y="868601"/>
            <a:ext cx="4554244" cy="485524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C81BD3-F28E-C895-E452-794101AED1FE}"/>
              </a:ext>
            </a:extLst>
          </p:cNvPr>
          <p:cNvSpPr txBox="1"/>
          <p:nvPr/>
        </p:nvSpPr>
        <p:spPr>
          <a:xfrm>
            <a:off x="2013857" y="1574732"/>
            <a:ext cx="2172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Pennsylvania Gazette</a:t>
            </a:r>
            <a:endParaRPr lang="en-US" dirty="0"/>
          </a:p>
          <a:p>
            <a:r>
              <a:rPr lang="en-US" dirty="0"/>
              <a:t>(Philadelphia)</a:t>
            </a:r>
          </a:p>
          <a:p>
            <a:r>
              <a:rPr lang="en-US" dirty="0"/>
              <a:t>November 7, 1792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AE23C-7C08-AB4B-8605-B7717B21BE3D}"/>
              </a:ext>
            </a:extLst>
          </p:cNvPr>
          <p:cNvSpPr txBox="1"/>
          <p:nvPr/>
        </p:nvSpPr>
        <p:spPr>
          <a:xfrm>
            <a:off x="359228" y="2561741"/>
            <a:ext cx="500303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Times New Roman (Body CS)"/>
              </a:rPr>
              <a:t>“Sampson… had on a new high crowned hat, maker’s </a:t>
            </a:r>
          </a:p>
          <a:p>
            <a:r>
              <a:rPr lang="en-US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Times New Roman (Body CS)"/>
              </a:rPr>
              <a:t>name in the crown Jacob Hollingshead, of Philadelphia, </a:t>
            </a:r>
          </a:p>
          <a:p>
            <a:r>
              <a:rPr lang="en-US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Times New Roman (Body CS)"/>
              </a:rPr>
              <a:t>one coat, waistcoat and overalls, all new, made of elastic </a:t>
            </a:r>
          </a:p>
          <a:p>
            <a:r>
              <a:rPr lang="en-US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Times New Roman (Body CS)"/>
              </a:rPr>
              <a:t>cloth, one white linen shirt, thread stockings, good shoes </a:t>
            </a:r>
          </a:p>
          <a:p>
            <a:r>
              <a:rPr lang="en-US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Times New Roman (Body CS)"/>
              </a:rPr>
              <a:t>and steel buckles; he had with him a bundle of clothes, </a:t>
            </a:r>
          </a:p>
          <a:p>
            <a:r>
              <a:rPr lang="en-US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Times New Roman (Body CS)"/>
              </a:rPr>
              <a:t>consisting of two ruffled shirts, one marked with the </a:t>
            </a:r>
          </a:p>
          <a:p>
            <a:r>
              <a:rPr lang="en-US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Times New Roman (Body CS)"/>
              </a:rPr>
              <a:t>letters I.C. [the initials of his master, John Crapper] one </a:t>
            </a:r>
          </a:p>
          <a:p>
            <a:r>
              <a:rPr lang="en-US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Times New Roman (Body CS)"/>
              </a:rPr>
              <a:t>pair of cotton stockings, marked I.C. one pair of black </a:t>
            </a:r>
          </a:p>
          <a:p>
            <a:r>
              <a:rPr lang="en-US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Times New Roman (Body CS)"/>
              </a:rPr>
              <a:t>worsted, never wore, one pair of black velvet breeches,</a:t>
            </a:r>
          </a:p>
          <a:p>
            <a:r>
              <a:rPr lang="en-US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Times New Roman (Body CS)"/>
              </a:rPr>
              <a:t> one red jacket, three white cravats, one black ditto, one </a:t>
            </a:r>
          </a:p>
          <a:p>
            <a:r>
              <a:rPr lang="en-US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Times New Roman (Body CS)"/>
              </a:rPr>
              <a:t>linen handkerchief, marked A.D.C. one pair of children’s </a:t>
            </a:r>
          </a:p>
          <a:p>
            <a:r>
              <a:rPr lang="en-US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Times New Roman (Body CS)"/>
              </a:rPr>
              <a:t>stockings, one pair of white yarn stockings.</a:t>
            </a:r>
            <a:r>
              <a:rPr lang="en-US" sz="1600" dirty="0">
                <a:latin typeface="Baskerville" panose="02020502070401020303" pitchFamily="18" charset="0"/>
                <a:ea typeface="Baskerville" panose="02020502070401020303" pitchFamily="18" charset="0"/>
                <a:cs typeface="Times New Roman (Body CS)"/>
              </a:rPr>
              <a:t>”</a:t>
            </a:r>
            <a:endParaRPr lang="en-US" sz="1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970685"/>
      </p:ext>
    </p:extLst>
  </p:cSld>
  <p:clrMapOvr>
    <a:masterClrMapping/>
  </p:clrMapOvr>
</p:sld>
</file>

<file path=ppt/theme/theme1.xml><?xml version="1.0" encoding="utf-8"?>
<a:theme xmlns:a="http://schemas.openxmlformats.org/drawingml/2006/main" name="MimeoVTI">
  <a:themeElements>
    <a:clrScheme name="AnalogousFromRegularSeedRightStep">
      <a:dk1>
        <a:srgbClr val="000000"/>
      </a:dk1>
      <a:lt1>
        <a:srgbClr val="FFFFFF"/>
      </a:lt1>
      <a:dk2>
        <a:srgbClr val="34381F"/>
      </a:dk2>
      <a:lt2>
        <a:srgbClr val="E2E6E8"/>
      </a:lt2>
      <a:accent1>
        <a:srgbClr val="C3724D"/>
      </a:accent1>
      <a:accent2>
        <a:srgbClr val="B1923B"/>
      </a:accent2>
      <a:accent3>
        <a:srgbClr val="9BAB43"/>
      </a:accent3>
      <a:accent4>
        <a:srgbClr val="6EB13B"/>
      </a:accent4>
      <a:accent5>
        <a:srgbClr val="4AB848"/>
      </a:accent5>
      <a:accent6>
        <a:srgbClr val="3BB16A"/>
      </a:accent6>
      <a:hlink>
        <a:srgbClr val="3A8BB0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meoVTI" id="{63E3BFD8-7F9C-46D1-A4F3-04054403C108}" vid="{C505C190-EE38-45FD-8294-6454536D04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2903</TotalTime>
  <Words>701</Words>
  <Application>Microsoft Macintosh PowerPoint</Application>
  <PresentationFormat>Widescreen</PresentationFormat>
  <Paragraphs>127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Baskerville</vt:lpstr>
      <vt:lpstr>Baskerville Old Face</vt:lpstr>
      <vt:lpstr>Calibri</vt:lpstr>
      <vt:lpstr>Elephant</vt:lpstr>
      <vt:lpstr>Symbol</vt:lpstr>
      <vt:lpstr>Times New Roman</vt:lpstr>
      <vt:lpstr>Univers Condensed</vt:lpstr>
      <vt:lpstr>MimeoVTI</vt:lpstr>
      <vt:lpstr>PowerPoint Presentation</vt:lpstr>
      <vt:lpstr>reading runaway advertisements</vt:lpstr>
      <vt:lpstr>Clothing</vt:lpstr>
      <vt:lpstr>Clothing</vt:lpstr>
      <vt:lpstr>West African  Clothing</vt:lpstr>
      <vt:lpstr>Clothing</vt:lpstr>
      <vt:lpstr>Clothing</vt:lpstr>
      <vt:lpstr>Clothing</vt:lpstr>
      <vt:lpstr>Clothing</vt:lpstr>
      <vt:lpstr>Hair</vt:lpstr>
      <vt:lpstr>Hair</vt:lpstr>
      <vt:lpstr>Hair</vt:lpstr>
      <vt:lpstr>naming</vt:lpstr>
      <vt:lpstr>Language &amp; communication</vt:lpstr>
      <vt:lpstr>Language &amp; communication</vt:lpstr>
      <vt:lpstr>Comportment &amp; gesture (kinesics)</vt:lpstr>
      <vt:lpstr>Slavery marks</vt:lpstr>
      <vt:lpstr>Slavery marks</vt:lpstr>
      <vt:lpstr>Slavery marks</vt:lpstr>
      <vt:lpstr>African marks (often known as  “country marks”)</vt:lpstr>
      <vt:lpstr>African marks</vt:lpstr>
      <vt:lpstr>African marks</vt:lpstr>
      <vt:lpstr>Things to consider: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201 Slavery &amp; the Archival Problem</dc:title>
  <dc:creator>Simon Newman</dc:creator>
  <cp:lastModifiedBy>Isaac Lee</cp:lastModifiedBy>
  <cp:revision>32</cp:revision>
  <dcterms:created xsi:type="dcterms:W3CDTF">2023-07-25T19:19:55Z</dcterms:created>
  <dcterms:modified xsi:type="dcterms:W3CDTF">2024-04-22T23:50:53Z</dcterms:modified>
</cp:coreProperties>
</file>