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8"/>
  </p:notesMasterIdLst>
  <p:sldIdLst>
    <p:sldId id="256" r:id="rId2"/>
    <p:sldId id="257" r:id="rId3"/>
    <p:sldId id="267" r:id="rId4"/>
    <p:sldId id="258" r:id="rId5"/>
    <p:sldId id="259" r:id="rId6"/>
    <p:sldId id="260" r:id="rId7"/>
    <p:sldId id="261" r:id="rId8"/>
    <p:sldId id="262" r:id="rId9"/>
    <p:sldId id="263" r:id="rId10"/>
    <p:sldId id="264" r:id="rId11"/>
    <p:sldId id="268" r:id="rId12"/>
    <p:sldId id="265" r:id="rId13"/>
    <p:sldId id="269" r:id="rId14"/>
    <p:sldId id="272" r:id="rId15"/>
    <p:sldId id="270"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94704"/>
  </p:normalViewPr>
  <p:slideViewPr>
    <p:cSldViewPr snapToGrid="0">
      <p:cViewPr varScale="1">
        <p:scale>
          <a:sx n="77" d="100"/>
          <a:sy n="77" d="100"/>
        </p:scale>
        <p:origin x="1044" y="9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EF585-81DB-6441-9134-B6375EB15313}"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525DA-1C95-1B4C-8240-ADA1D1D1B98C}" type="slidenum">
              <a:rPr lang="en-US" smtClean="0"/>
              <a:t>‹#›</a:t>
            </a:fld>
            <a:endParaRPr lang="en-US"/>
          </a:p>
        </p:txBody>
      </p:sp>
    </p:spTree>
    <p:extLst>
      <p:ext uri="{BB962C8B-B14F-4D97-AF65-F5344CB8AC3E}">
        <p14:creationId xmlns:p14="http://schemas.microsoft.com/office/powerpoint/2010/main" val="115329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7525DA-1C95-1B4C-8240-ADA1D1D1B98C}" type="slidenum">
              <a:rPr lang="en-US" smtClean="0"/>
              <a:t>1</a:t>
            </a:fld>
            <a:endParaRPr lang="en-US"/>
          </a:p>
        </p:txBody>
      </p:sp>
    </p:spTree>
    <p:extLst>
      <p:ext uri="{BB962C8B-B14F-4D97-AF65-F5344CB8AC3E}">
        <p14:creationId xmlns:p14="http://schemas.microsoft.com/office/powerpoint/2010/main" val="366083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10</a:t>
            </a:fld>
            <a:endParaRPr lang="en-US"/>
          </a:p>
        </p:txBody>
      </p:sp>
    </p:spTree>
    <p:extLst>
      <p:ext uri="{BB962C8B-B14F-4D97-AF65-F5344CB8AC3E}">
        <p14:creationId xmlns:p14="http://schemas.microsoft.com/office/powerpoint/2010/main" val="375970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11</a:t>
            </a:fld>
            <a:endParaRPr lang="en-US"/>
          </a:p>
        </p:txBody>
      </p:sp>
    </p:spTree>
    <p:extLst>
      <p:ext uri="{BB962C8B-B14F-4D97-AF65-F5344CB8AC3E}">
        <p14:creationId xmlns:p14="http://schemas.microsoft.com/office/powerpoint/2010/main" val="379763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12</a:t>
            </a:fld>
            <a:endParaRPr lang="en-US"/>
          </a:p>
        </p:txBody>
      </p:sp>
    </p:spTree>
    <p:extLst>
      <p:ext uri="{BB962C8B-B14F-4D97-AF65-F5344CB8AC3E}">
        <p14:creationId xmlns:p14="http://schemas.microsoft.com/office/powerpoint/2010/main" val="223310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13</a:t>
            </a:fld>
            <a:endParaRPr lang="en-US"/>
          </a:p>
        </p:txBody>
      </p:sp>
    </p:spTree>
    <p:extLst>
      <p:ext uri="{BB962C8B-B14F-4D97-AF65-F5344CB8AC3E}">
        <p14:creationId xmlns:p14="http://schemas.microsoft.com/office/powerpoint/2010/main" val="71110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14</a:t>
            </a:fld>
            <a:endParaRPr lang="en-US"/>
          </a:p>
        </p:txBody>
      </p:sp>
    </p:spTree>
    <p:extLst>
      <p:ext uri="{BB962C8B-B14F-4D97-AF65-F5344CB8AC3E}">
        <p14:creationId xmlns:p14="http://schemas.microsoft.com/office/powerpoint/2010/main" val="383692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15</a:t>
            </a:fld>
            <a:endParaRPr lang="en-US"/>
          </a:p>
        </p:txBody>
      </p:sp>
    </p:spTree>
    <p:extLst>
      <p:ext uri="{BB962C8B-B14F-4D97-AF65-F5344CB8AC3E}">
        <p14:creationId xmlns:p14="http://schemas.microsoft.com/office/powerpoint/2010/main" val="232616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16</a:t>
            </a:fld>
            <a:endParaRPr lang="en-US"/>
          </a:p>
        </p:txBody>
      </p:sp>
    </p:spTree>
    <p:extLst>
      <p:ext uri="{BB962C8B-B14F-4D97-AF65-F5344CB8AC3E}">
        <p14:creationId xmlns:p14="http://schemas.microsoft.com/office/powerpoint/2010/main" val="32449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2</a:t>
            </a:fld>
            <a:endParaRPr lang="en-US"/>
          </a:p>
        </p:txBody>
      </p:sp>
    </p:spTree>
    <p:extLst>
      <p:ext uri="{BB962C8B-B14F-4D97-AF65-F5344CB8AC3E}">
        <p14:creationId xmlns:p14="http://schemas.microsoft.com/office/powerpoint/2010/main" val="33788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3</a:t>
            </a:fld>
            <a:endParaRPr lang="en-US"/>
          </a:p>
        </p:txBody>
      </p:sp>
    </p:spTree>
    <p:extLst>
      <p:ext uri="{BB962C8B-B14F-4D97-AF65-F5344CB8AC3E}">
        <p14:creationId xmlns:p14="http://schemas.microsoft.com/office/powerpoint/2010/main" val="323701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4</a:t>
            </a:fld>
            <a:endParaRPr lang="en-US"/>
          </a:p>
        </p:txBody>
      </p:sp>
    </p:spTree>
    <p:extLst>
      <p:ext uri="{BB962C8B-B14F-4D97-AF65-F5344CB8AC3E}">
        <p14:creationId xmlns:p14="http://schemas.microsoft.com/office/powerpoint/2010/main" val="61686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5</a:t>
            </a:fld>
            <a:endParaRPr lang="en-US"/>
          </a:p>
        </p:txBody>
      </p:sp>
    </p:spTree>
    <p:extLst>
      <p:ext uri="{BB962C8B-B14F-4D97-AF65-F5344CB8AC3E}">
        <p14:creationId xmlns:p14="http://schemas.microsoft.com/office/powerpoint/2010/main" val="152532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6</a:t>
            </a:fld>
            <a:endParaRPr lang="en-US"/>
          </a:p>
        </p:txBody>
      </p:sp>
    </p:spTree>
    <p:extLst>
      <p:ext uri="{BB962C8B-B14F-4D97-AF65-F5344CB8AC3E}">
        <p14:creationId xmlns:p14="http://schemas.microsoft.com/office/powerpoint/2010/main" val="185913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7</a:t>
            </a:fld>
            <a:endParaRPr lang="en-US"/>
          </a:p>
        </p:txBody>
      </p:sp>
    </p:spTree>
    <p:extLst>
      <p:ext uri="{BB962C8B-B14F-4D97-AF65-F5344CB8AC3E}">
        <p14:creationId xmlns:p14="http://schemas.microsoft.com/office/powerpoint/2010/main" val="221393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525DA-1C95-1B4C-8240-ADA1D1D1B98C}" type="slidenum">
              <a:rPr lang="en-US" smtClean="0"/>
              <a:t>8</a:t>
            </a:fld>
            <a:endParaRPr lang="en-US"/>
          </a:p>
        </p:txBody>
      </p:sp>
    </p:spTree>
    <p:extLst>
      <p:ext uri="{BB962C8B-B14F-4D97-AF65-F5344CB8AC3E}">
        <p14:creationId xmlns:p14="http://schemas.microsoft.com/office/powerpoint/2010/main" val="206564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may be more, but these are the advertisements I discovered. Cuff Dix escaped in November 1774, and was then presumably recaptured. He escaped again in May 1775, and apparently remained free for some time because another advertisement appeared in October of that year, by which time he had been free for five months. He was then captured by the keeper of the jail in Chester, who advertised this, and presumably Mark Bird came to Chester to collect Dix. Chester is on the Delaware River south-east of Philadelphia, and about 45 miles south of Birdsboro).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7525DA-1C95-1B4C-8240-ADA1D1D1B98C}" type="slidenum">
              <a:rPr lang="en-US" smtClean="0"/>
              <a:t>9</a:t>
            </a:fld>
            <a:endParaRPr lang="en-US"/>
          </a:p>
        </p:txBody>
      </p:sp>
    </p:spTree>
    <p:extLst>
      <p:ext uri="{BB962C8B-B14F-4D97-AF65-F5344CB8AC3E}">
        <p14:creationId xmlns:p14="http://schemas.microsoft.com/office/powerpoint/2010/main" val="54349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1/24/2024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707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093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35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5300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305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6906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879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56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847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357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1/24/2024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2240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1/24/2024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79386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igital.library.wisc.edu/1711.web/earlyamernew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igital.library.wisc.edu/1711.web/earlyamern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structure">
            <a:extLst>
              <a:ext uri="{FF2B5EF4-FFF2-40B4-BE49-F238E27FC236}">
                <a16:creationId xmlns:a16="http://schemas.microsoft.com/office/drawing/2014/main" id="{BBA3393E-D2D4-1C6B-4526-27EA1B92C1E7}"/>
              </a:ext>
            </a:extLst>
          </p:cNvPr>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r="-1"/>
          <a:stretch/>
        </p:blipFill>
        <p:spPr>
          <a:xfrm>
            <a:off x="20" y="9123"/>
            <a:ext cx="12188932" cy="6856614"/>
          </a:xfrm>
          <a:prstGeom prst="rect">
            <a:avLst/>
          </a:prstGeom>
        </p:spPr>
      </p:pic>
      <p:grpSp>
        <p:nvGrpSpPr>
          <p:cNvPr id="1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78F9B433-01B2-497B-CA97-E4E3E5E4CEEE}"/>
              </a:ext>
            </a:extLst>
          </p:cNvPr>
          <p:cNvSpPr>
            <a:spLocks noGrp="1"/>
          </p:cNvSpPr>
          <p:nvPr>
            <p:ph type="ctrTitle"/>
          </p:nvPr>
        </p:nvSpPr>
        <p:spPr>
          <a:xfrm>
            <a:off x="994404" y="731041"/>
            <a:ext cx="10191942" cy="1268247"/>
          </a:xfrm>
        </p:spPr>
        <p:txBody>
          <a:bodyPr>
            <a:normAutofit/>
          </a:bodyPr>
          <a:lstStyle/>
          <a:p>
            <a:r>
              <a:rPr lang="en-US" sz="4800" dirty="0">
                <a:solidFill>
                  <a:schemeClr val="tx1"/>
                </a:solidFill>
              </a:rPr>
              <a:t>Freedom Seeker case study 2</a:t>
            </a:r>
            <a:endParaRPr lang="en-US" sz="2800" dirty="0">
              <a:solidFill>
                <a:schemeClr val="tx1"/>
              </a:solidFill>
            </a:endParaRPr>
          </a:p>
        </p:txBody>
      </p:sp>
      <p:sp>
        <p:nvSpPr>
          <p:cNvPr id="3" name="Subtitle 2">
            <a:extLst>
              <a:ext uri="{FF2B5EF4-FFF2-40B4-BE49-F238E27FC236}">
                <a16:creationId xmlns:a16="http://schemas.microsoft.com/office/drawing/2014/main" id="{AB307611-DEF0-33AB-7927-BBFCE03A73FE}"/>
              </a:ext>
            </a:extLst>
          </p:cNvPr>
          <p:cNvSpPr>
            <a:spLocks noGrp="1"/>
          </p:cNvSpPr>
          <p:nvPr>
            <p:ph type="subTitle" idx="1"/>
          </p:nvPr>
        </p:nvSpPr>
        <p:spPr>
          <a:xfrm>
            <a:off x="4001625" y="2642645"/>
            <a:ext cx="4226119" cy="767878"/>
          </a:xfrm>
        </p:spPr>
        <p:txBody>
          <a:bodyPr>
            <a:normAutofit/>
          </a:bodyPr>
          <a:lstStyle/>
          <a:p>
            <a:pPr algn="l"/>
            <a:r>
              <a:rPr lang="en-US" sz="2200" dirty="0">
                <a:solidFill>
                  <a:srgbClr val="FFFFFF"/>
                </a:solidFill>
              </a:rPr>
              <a:t>Cuff Dix, Pennsylvania, 1776</a:t>
            </a:r>
          </a:p>
          <a:p>
            <a:endParaRPr lang="en-US" sz="2200" dirty="0">
              <a:solidFill>
                <a:srgbClr val="FFFFFF"/>
              </a:solidFill>
            </a:endParaRP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0286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42F9-DED9-2DD7-EA13-857215B4F580}"/>
              </a:ext>
            </a:extLst>
          </p:cNvPr>
          <p:cNvSpPr>
            <a:spLocks noGrp="1"/>
          </p:cNvSpPr>
          <p:nvPr>
            <p:ph type="title"/>
          </p:nvPr>
        </p:nvSpPr>
        <p:spPr>
          <a:xfrm>
            <a:off x="247021" y="2697180"/>
            <a:ext cx="7848600" cy="625475"/>
          </a:xfrm>
        </p:spPr>
        <p:txBody>
          <a:bodyPr>
            <a:normAutofit/>
          </a:bodyPr>
          <a:lstStyle/>
          <a:p>
            <a:r>
              <a:rPr lang="en-US" sz="2400" i="1" dirty="0">
                <a:latin typeface="Baskerville Old Face" panose="02020602080505020303" pitchFamily="18" charset="77"/>
              </a:rPr>
              <a:t>Pennsylvania Gazette</a:t>
            </a:r>
            <a:r>
              <a:rPr lang="en-US" sz="2400" dirty="0">
                <a:latin typeface="Baskerville Old Face" panose="02020602080505020303" pitchFamily="18" charset="77"/>
              </a:rPr>
              <a:t> (Philadelphia), October 16, 1776</a:t>
            </a:r>
            <a:endParaRPr lang="en-US" sz="2400" i="1" dirty="0">
              <a:latin typeface="Baskerville Old Face" panose="02020602080505020303" pitchFamily="18" charset="77"/>
            </a:endParaRPr>
          </a:p>
        </p:txBody>
      </p:sp>
      <p:pic>
        <p:nvPicPr>
          <p:cNvPr id="5" name="Picture 4" descr="A newspaper with text on it&#10;&#10;Description automatically generated">
            <a:extLst>
              <a:ext uri="{FF2B5EF4-FFF2-40B4-BE49-F238E27FC236}">
                <a16:creationId xmlns:a16="http://schemas.microsoft.com/office/drawing/2014/main" id="{B65C05E5-7312-20DA-6633-036AA93D9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498" y="315515"/>
            <a:ext cx="3918170" cy="2307106"/>
          </a:xfrm>
          <a:prstGeom prst="rect">
            <a:avLst/>
          </a:prstGeom>
        </p:spPr>
      </p:pic>
      <p:pic>
        <p:nvPicPr>
          <p:cNvPr id="9" name="Picture 8" descr="A close-up of a newspaper&#10;&#10;Description automatically generated">
            <a:extLst>
              <a:ext uri="{FF2B5EF4-FFF2-40B4-BE49-F238E27FC236}">
                <a16:creationId xmlns:a16="http://schemas.microsoft.com/office/drawing/2014/main" id="{1A33F595-A5AC-6C3A-5A04-C4CA0A147C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1334" y="128883"/>
            <a:ext cx="3707990" cy="4373861"/>
          </a:xfrm>
          <a:prstGeom prst="rect">
            <a:avLst/>
          </a:prstGeom>
        </p:spPr>
      </p:pic>
      <p:sp>
        <p:nvSpPr>
          <p:cNvPr id="4" name="TextBox 3">
            <a:extLst>
              <a:ext uri="{FF2B5EF4-FFF2-40B4-BE49-F238E27FC236}">
                <a16:creationId xmlns:a16="http://schemas.microsoft.com/office/drawing/2014/main" id="{BFAF851C-4B5C-7609-D511-1BFA94B1ACB9}"/>
              </a:ext>
            </a:extLst>
          </p:cNvPr>
          <p:cNvSpPr txBox="1"/>
          <p:nvPr/>
        </p:nvSpPr>
        <p:spPr>
          <a:xfrm>
            <a:off x="116392" y="3367036"/>
            <a:ext cx="11509882" cy="3139321"/>
          </a:xfrm>
          <a:prstGeom prst="rect">
            <a:avLst/>
          </a:prstGeom>
          <a:noFill/>
        </p:spPr>
        <p:txBody>
          <a:bodyPr wrap="none" rtlCol="0">
            <a:spAutoFit/>
          </a:bodyPr>
          <a:lstStyle/>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It is also useful to look  at the advertisements for the few months after the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July 17 advertisement, and this revealed one more mention of Cuff Dix.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On October 6 the jail keeper in Newcastle, Delaware reported that Cuff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Dix had been captured but then had escaped. On the front page of this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newspaper the new “Declaration of the Rights of the Inhabitants of the State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of Pennsylvania” appeared, beginning with the stirring declaration “That all men are born equally free and independent, and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have certain natural, inherent and unalienable rights, among which are the enjoying and defending life and liberty…”</a:t>
            </a:r>
            <a:endParaRPr lang="en-US" sz="18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Clearly there is a stark contrast between an enslaved man like Cuff Dix and White Pennsylvanians who were fighting against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Britain for their freedom. Newcastle, Delaware was nearly 50 miles south of Birdsboro. Like Chester it was on the Delaware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River, heading towards the ocean.</a:t>
            </a:r>
            <a:r>
              <a:rPr lang="en-US" sz="1800" dirty="0">
                <a:effectLst/>
                <a:latin typeface="Baskerville Old Face" panose="02020602080505020303" pitchFamily="18" charset="77"/>
                <a:cs typeface="Times New Roman" panose="02020603050405020304" pitchFamily="18" charset="0"/>
              </a:rPr>
              <a:t> </a:t>
            </a:r>
            <a:endParaRPr lang="en-US" sz="1800"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380891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8D7E36B6-9A8C-EEA0-D77A-F8F9CA6AF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6" y="1033236"/>
            <a:ext cx="6257183" cy="5378450"/>
          </a:xfrm>
          <a:prstGeom prst="rect">
            <a:avLst/>
          </a:prstGeom>
        </p:spPr>
      </p:pic>
      <p:sp>
        <p:nvSpPr>
          <p:cNvPr id="5" name="TextBox 4">
            <a:extLst>
              <a:ext uri="{FF2B5EF4-FFF2-40B4-BE49-F238E27FC236}">
                <a16:creationId xmlns:a16="http://schemas.microsoft.com/office/drawing/2014/main" id="{F72B4E17-9DD2-CA9A-2403-10D6400A1A97}"/>
              </a:ext>
            </a:extLst>
          </p:cNvPr>
          <p:cNvSpPr txBox="1"/>
          <p:nvPr/>
        </p:nvSpPr>
        <p:spPr>
          <a:xfrm>
            <a:off x="6727371" y="1490889"/>
            <a:ext cx="3879716" cy="646331"/>
          </a:xfrm>
          <a:prstGeom prst="rect">
            <a:avLst/>
          </a:prstGeom>
          <a:noFill/>
        </p:spPr>
        <p:txBody>
          <a:bodyPr wrap="none" rtlCol="0">
            <a:spAutoFit/>
          </a:bodyPr>
          <a:lstStyle/>
          <a:p>
            <a:r>
              <a:rPr lang="en-US" i="1" dirty="0"/>
              <a:t>Pennsylvania Gazette</a:t>
            </a:r>
            <a:r>
              <a:rPr lang="en-US" dirty="0"/>
              <a:t> (Philadelphia)</a:t>
            </a:r>
          </a:p>
          <a:p>
            <a:r>
              <a:rPr lang="en-US" i="1" dirty="0"/>
              <a:t>July 17, 1776</a:t>
            </a:r>
          </a:p>
        </p:txBody>
      </p:sp>
      <p:sp>
        <p:nvSpPr>
          <p:cNvPr id="6" name="TextBox 5">
            <a:extLst>
              <a:ext uri="{FF2B5EF4-FFF2-40B4-BE49-F238E27FC236}">
                <a16:creationId xmlns:a16="http://schemas.microsoft.com/office/drawing/2014/main" id="{0D1F6804-EB7C-5D04-ED2A-CC8A393FD24C}"/>
              </a:ext>
            </a:extLst>
          </p:cNvPr>
          <p:cNvSpPr txBox="1"/>
          <p:nvPr/>
        </p:nvSpPr>
        <p:spPr>
          <a:xfrm>
            <a:off x="6727371" y="2137220"/>
            <a:ext cx="4947380" cy="584775"/>
          </a:xfrm>
          <a:prstGeom prst="rect">
            <a:avLst/>
          </a:prstGeom>
          <a:noFill/>
        </p:spPr>
        <p:txBody>
          <a:bodyPr wrap="none" rtlCol="0">
            <a:spAutoFit/>
          </a:bodyPr>
          <a:lstStyle/>
          <a:p>
            <a:r>
              <a:rPr lang="en-US" sz="1600" dirty="0"/>
              <a:t>Located in </a:t>
            </a:r>
            <a:r>
              <a:rPr lang="en-US" sz="1600" i="1" dirty="0"/>
              <a:t>America’s Historical Newspapers</a:t>
            </a:r>
            <a:r>
              <a:rPr lang="en-US" sz="1600" dirty="0"/>
              <a:t>,</a:t>
            </a:r>
          </a:p>
          <a:p>
            <a:r>
              <a:rPr lang="en-US" sz="1600" b="0" i="0" dirty="0">
                <a:solidFill>
                  <a:srgbClr val="000000"/>
                </a:solidFill>
                <a:effectLst/>
                <a:latin typeface="Baskerville" panose="02020502070401020303" pitchFamily="18" charset="0"/>
                <a:hlinkClick r:id="rId4"/>
              </a:rPr>
              <a:t>https://digital.library.wisc.edu/1711.web/earlyamernews</a:t>
            </a:r>
            <a:endParaRPr lang="en-US" sz="1600" b="0" i="0" dirty="0">
              <a:solidFill>
                <a:srgbClr val="000000"/>
              </a:solidFill>
              <a:effectLst/>
              <a:latin typeface="Baskerville" panose="02020502070401020303" pitchFamily="18" charset="0"/>
            </a:endParaRPr>
          </a:p>
        </p:txBody>
      </p:sp>
      <p:sp>
        <p:nvSpPr>
          <p:cNvPr id="8" name="Frame 7">
            <a:extLst>
              <a:ext uri="{FF2B5EF4-FFF2-40B4-BE49-F238E27FC236}">
                <a16:creationId xmlns:a16="http://schemas.microsoft.com/office/drawing/2014/main" id="{D109485A-2A6C-2626-7810-E69133C7CBD8}"/>
              </a:ext>
            </a:extLst>
          </p:cNvPr>
          <p:cNvSpPr/>
          <p:nvPr/>
        </p:nvSpPr>
        <p:spPr>
          <a:xfrm>
            <a:off x="274246" y="4659086"/>
            <a:ext cx="6257183" cy="9579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B1EF166-822F-09CB-8CA3-70CF00D11687}"/>
              </a:ext>
            </a:extLst>
          </p:cNvPr>
          <p:cNvSpPr txBox="1"/>
          <p:nvPr/>
        </p:nvSpPr>
        <p:spPr>
          <a:xfrm>
            <a:off x="6943411" y="3429000"/>
            <a:ext cx="4942379" cy="2308324"/>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So how and where was Cuff Dix seeking to secure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his own freedom? Remember the July 1776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advertisement with which we started suggested that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Dix and other enslaved people believed that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“Lord Dunmore is contending for their liberty” and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that consequently Dix might be making his way to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join “his Lordship’s own black regiment”.</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77021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A7D1-E7D5-8032-208C-5AD6CB04CA2C}"/>
              </a:ext>
            </a:extLst>
          </p:cNvPr>
          <p:cNvSpPr>
            <a:spLocks noGrp="1"/>
          </p:cNvSpPr>
          <p:nvPr>
            <p:ph type="title"/>
          </p:nvPr>
        </p:nvSpPr>
        <p:spPr>
          <a:xfrm>
            <a:off x="238648" y="0"/>
            <a:ext cx="6716486" cy="832304"/>
          </a:xfrm>
        </p:spPr>
        <p:txBody>
          <a:bodyPr>
            <a:normAutofit/>
          </a:bodyPr>
          <a:lstStyle/>
          <a:p>
            <a:r>
              <a:rPr lang="en-US" sz="3200" dirty="0">
                <a:latin typeface="Baskerville Old Face" panose="02020602080505020303" pitchFamily="18" charset="77"/>
              </a:rPr>
              <a:t>Google search for “Lord Dunmore”</a:t>
            </a:r>
          </a:p>
        </p:txBody>
      </p:sp>
      <p:pic>
        <p:nvPicPr>
          <p:cNvPr id="5" name="Picture 4" descr="A screenshot of a computer&#10;&#10;Description automatically generated">
            <a:extLst>
              <a:ext uri="{FF2B5EF4-FFF2-40B4-BE49-F238E27FC236}">
                <a16:creationId xmlns:a16="http://schemas.microsoft.com/office/drawing/2014/main" id="{75E70376-479A-CEFB-7A1A-269E4C92A0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71" y="1023223"/>
            <a:ext cx="7666582" cy="4312452"/>
          </a:xfrm>
          <a:prstGeom prst="rect">
            <a:avLst/>
          </a:prstGeom>
        </p:spPr>
      </p:pic>
      <p:sp>
        <p:nvSpPr>
          <p:cNvPr id="4" name="TextBox 3">
            <a:extLst>
              <a:ext uri="{FF2B5EF4-FFF2-40B4-BE49-F238E27FC236}">
                <a16:creationId xmlns:a16="http://schemas.microsoft.com/office/drawing/2014/main" id="{5CFBE655-82D2-BEA4-2CC5-F52CF8D53995}"/>
              </a:ext>
            </a:extLst>
          </p:cNvPr>
          <p:cNvSpPr txBox="1"/>
          <p:nvPr/>
        </p:nvSpPr>
        <p:spPr>
          <a:xfrm>
            <a:off x="7081265" y="325717"/>
            <a:ext cx="4872087" cy="6186309"/>
          </a:xfrm>
          <a:prstGeom prst="rect">
            <a:avLst/>
          </a:prstGeom>
          <a:noFill/>
        </p:spPr>
        <p:txBody>
          <a:bodyPr wrap="square" rtlCol="0">
            <a:spAutoFit/>
          </a:bodyPr>
          <a:lstStyle/>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 quick google search for “Lord Dunmore” yields a large number of entries, and looking at these reveals why Dunmore was important.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As you can see in this Wikipedia entry, Dunmore was a British army general who in 1771 was appointed by King George III to reassert royal control over the increasingly rebellious colony of Virginia. However, as Dunmore felt control of the colony slipping away from him, he took a dramatic and radical step. In November 1775 he issued a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proclamation promising freedom to any enslaved people who ran away from their enslavers and joined his military forces. Immediately enslaved people started escaping to Dunmore, and he organized these into what were known as his “Ethiopian Regiment.” </a:t>
            </a: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a:p>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Remember that Cuff Dix had been recaptured once at Chester, Pennsylvania, and then again at Newcastle, Delaware. Both were on the route towards the Chesapeake Bay area where Dunmore and his forces were located.</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24066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B204-7790-3116-F18D-4B9F878F464D}"/>
              </a:ext>
            </a:extLst>
          </p:cNvPr>
          <p:cNvSpPr>
            <a:spLocks noGrp="1"/>
          </p:cNvSpPr>
          <p:nvPr>
            <p:ph type="title"/>
          </p:nvPr>
        </p:nvSpPr>
        <p:spPr/>
        <p:txBody>
          <a:bodyPr>
            <a:normAutofit/>
          </a:bodyPr>
          <a:lstStyle/>
          <a:p>
            <a:r>
              <a:rPr lang="en-US" sz="3600" dirty="0">
                <a:latin typeface="Baskerville Old Face" panose="02020602080505020303" pitchFamily="18" charset="77"/>
              </a:rPr>
              <a:t>Resources on Dunmore &amp; enslaved people who ran to British forces</a:t>
            </a:r>
          </a:p>
        </p:txBody>
      </p:sp>
      <p:sp>
        <p:nvSpPr>
          <p:cNvPr id="3" name="Content Placeholder 2">
            <a:extLst>
              <a:ext uri="{FF2B5EF4-FFF2-40B4-BE49-F238E27FC236}">
                <a16:creationId xmlns:a16="http://schemas.microsoft.com/office/drawing/2014/main" id="{8DAE9B1E-AC24-3AD5-BA8B-F076339F1115}"/>
              </a:ext>
            </a:extLst>
          </p:cNvPr>
          <p:cNvSpPr>
            <a:spLocks noGrp="1"/>
          </p:cNvSpPr>
          <p:nvPr>
            <p:ph idx="1"/>
          </p:nvPr>
        </p:nvSpPr>
        <p:spPr>
          <a:xfrm>
            <a:off x="838200" y="1831486"/>
            <a:ext cx="10515600" cy="4468829"/>
          </a:xfrm>
        </p:spPr>
        <p:txBody>
          <a:bodyPr>
            <a:normAutofit fontScale="32500" lnSpcReduction="20000"/>
          </a:bodyPr>
          <a:lstStyle/>
          <a:p>
            <a:pPr marL="0" indent="0">
              <a:buNone/>
            </a:pPr>
            <a:r>
              <a:rPr lang="en-GB" sz="4500" dirty="0">
                <a:effectLst/>
                <a:latin typeface="Baskerville Old Face" panose="02020602080505020303" pitchFamily="18" charset="77"/>
                <a:ea typeface="Calibri" panose="020F0502020204030204" pitchFamily="34" charset="0"/>
                <a:cs typeface="Times New Roman (Body CS)"/>
              </a:rPr>
              <a:t>The footnotes to the Wikipedia article on Dunmore, as well as a search of a library </a:t>
            </a:r>
            <a:r>
              <a:rPr lang="en-GB" sz="4500" dirty="0" err="1">
                <a:effectLst/>
                <a:latin typeface="Baskerville Old Face" panose="02020602080505020303" pitchFamily="18" charset="77"/>
                <a:ea typeface="Calibri" panose="020F0502020204030204" pitchFamily="34" charset="0"/>
                <a:cs typeface="Times New Roman (Body CS)"/>
              </a:rPr>
              <a:t>catalog</a:t>
            </a:r>
            <a:r>
              <a:rPr lang="en-GB" sz="4500" dirty="0">
                <a:effectLst/>
                <a:latin typeface="Baskerville Old Face" panose="02020602080505020303" pitchFamily="18" charset="77"/>
                <a:ea typeface="Calibri" panose="020F0502020204030204" pitchFamily="34" charset="0"/>
                <a:cs typeface="Times New Roman (Body CS)"/>
              </a:rPr>
              <a:t>, reveal plenty of academic works about Dunmore and the enslaved people who joined him, including works like these.</a:t>
            </a:r>
          </a:p>
          <a:p>
            <a:endParaRPr lang="en-GB" sz="4500" dirty="0">
              <a:effectLst/>
              <a:latin typeface="Baskerville Old Face" panose="02020602080505020303" pitchFamily="18" charset="77"/>
              <a:ea typeface="Calibri" panose="020F0502020204030204" pitchFamily="34" charset="0"/>
              <a:cs typeface="Times New Roman (Body CS)"/>
            </a:endParaRPr>
          </a:p>
          <a:p>
            <a:r>
              <a:rPr lang="en-US" sz="4500"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Simon Schama, </a:t>
            </a:r>
            <a:r>
              <a:rPr lang="en-US" sz="4500" i="1"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Rough Crossings: Britain, the slaves and the American revolution </a:t>
            </a:r>
            <a:r>
              <a:rPr lang="en-US" sz="4500"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(New York: Harper Collins, 2006).</a:t>
            </a:r>
            <a:endParaRPr lang="en-US" sz="4500" kern="100" dirty="0">
              <a:effectLst/>
              <a:latin typeface="Baskerville Old Face" panose="02020602080505020303" pitchFamily="18" charset="77"/>
              <a:ea typeface="Calibri" panose="020F0502020204030204" pitchFamily="34" charset="0"/>
              <a:cs typeface="Times New Roman (Body CS)"/>
            </a:endParaRPr>
          </a:p>
          <a:p>
            <a:endParaRPr lang="en-GB" sz="4500" dirty="0">
              <a:latin typeface="Baskerville Old Face" panose="02020602080505020303" pitchFamily="18" charset="77"/>
              <a:ea typeface="Calibri" panose="020F0502020204030204" pitchFamily="34" charset="0"/>
              <a:cs typeface="Times New Roman (Body CS)"/>
            </a:endParaRPr>
          </a:p>
          <a:p>
            <a:r>
              <a:rPr lang="en-US" sz="4500"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Cassandra </a:t>
            </a:r>
            <a:r>
              <a:rPr lang="en-US" sz="4500" kern="0" dirty="0" err="1">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Pybus</a:t>
            </a:r>
            <a:r>
              <a:rPr lang="en-US" sz="4500"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 </a:t>
            </a:r>
            <a:r>
              <a:rPr lang="en-US" sz="4500" i="1" kern="0" dirty="0">
                <a:solidFill>
                  <a:srgbClr val="231F20"/>
                </a:solidFill>
                <a:effectLst/>
                <a:latin typeface="Baskerville Old Face" panose="02020602080505020303" pitchFamily="18" charset="77"/>
                <a:ea typeface="Calibri" panose="020F0502020204030204" pitchFamily="34" charset="0"/>
                <a:cs typeface="Times New Roman" panose="02020603050405020304" pitchFamily="18" charset="0"/>
              </a:rPr>
              <a:t>Epic Journeys of Freedom: runaway slaves of the American Revolution and their global quest for liberty</a:t>
            </a:r>
            <a:r>
              <a:rPr lang="en-US" sz="4500" dirty="0">
                <a:effectLst/>
                <a:latin typeface="Baskerville Old Face" panose="02020602080505020303" pitchFamily="18" charset="77"/>
              </a:rPr>
              <a:t> (Boston: Beacon Press, 2007).</a:t>
            </a:r>
            <a:endParaRPr lang="en-GB" sz="4500" dirty="0">
              <a:effectLst/>
              <a:latin typeface="Baskerville Old Face" panose="02020602080505020303" pitchFamily="18" charset="77"/>
              <a:ea typeface="Calibri" panose="020F0502020204030204" pitchFamily="34" charset="0"/>
              <a:cs typeface="Times New Roman (Body CS)"/>
            </a:endParaRPr>
          </a:p>
          <a:p>
            <a:endParaRPr lang="en-GB" sz="4500" dirty="0">
              <a:effectLst/>
              <a:latin typeface="Baskerville Old Face" panose="02020602080505020303" pitchFamily="18" charset="77"/>
              <a:ea typeface="Calibri" panose="020F0502020204030204" pitchFamily="34" charset="0"/>
              <a:cs typeface="Times New Roman (Body CS)"/>
            </a:endParaRPr>
          </a:p>
          <a:p>
            <a:r>
              <a:rPr lang="en-GB" sz="4500" dirty="0">
                <a:effectLst/>
                <a:latin typeface="Baskerville Old Face" panose="02020602080505020303" pitchFamily="18" charset="77"/>
                <a:ea typeface="Calibri" panose="020F0502020204030204" pitchFamily="34" charset="0"/>
                <a:cs typeface="Times New Roman (Body CS)"/>
              </a:rPr>
              <a:t>Benjamin Quarles, “Lord Dunmore as Liberator,” </a:t>
            </a:r>
            <a:r>
              <a:rPr lang="en-GB" sz="4500" i="1" dirty="0">
                <a:effectLst/>
                <a:latin typeface="Baskerville Old Face" panose="02020602080505020303" pitchFamily="18" charset="77"/>
                <a:ea typeface="Calibri" panose="020F0502020204030204" pitchFamily="34" charset="0"/>
                <a:cs typeface="Times New Roman (Body CS)"/>
              </a:rPr>
              <a:t>The William and Mary Quarterly</a:t>
            </a:r>
            <a:r>
              <a:rPr lang="en-GB" sz="4500" dirty="0">
                <a:effectLst/>
                <a:latin typeface="Baskerville Old Face" panose="02020602080505020303" pitchFamily="18" charset="77"/>
                <a:ea typeface="Calibri" panose="020F0502020204030204" pitchFamily="34" charset="0"/>
                <a:cs typeface="Times New Roman (Body CS)"/>
              </a:rPr>
              <a:t>, 3</a:t>
            </a:r>
            <a:r>
              <a:rPr lang="en-GB" sz="4500" baseline="30000" dirty="0">
                <a:effectLst/>
                <a:latin typeface="Baskerville Old Face" panose="02020602080505020303" pitchFamily="18" charset="77"/>
                <a:ea typeface="Calibri" panose="020F0502020204030204" pitchFamily="34" charset="0"/>
                <a:cs typeface="Times New Roman (Body CS)"/>
              </a:rPr>
              <a:t>rd</a:t>
            </a:r>
            <a:r>
              <a:rPr lang="en-GB" sz="4500" dirty="0">
                <a:effectLst/>
                <a:latin typeface="Baskerville Old Face" panose="02020602080505020303" pitchFamily="18" charset="77"/>
                <a:ea typeface="Calibri" panose="020F0502020204030204" pitchFamily="34" charset="0"/>
                <a:cs typeface="Times New Roman (Body CS)"/>
              </a:rPr>
              <a:t>. ser., 15 (1958), 494-507.</a:t>
            </a:r>
          </a:p>
          <a:p>
            <a:pPr marL="0" indent="0">
              <a:buNone/>
            </a:pPr>
            <a:endParaRPr lang="en-GB" sz="4500" dirty="0">
              <a:effectLst/>
              <a:latin typeface="Baskerville Old Face" panose="02020602080505020303" pitchFamily="18" charset="77"/>
              <a:ea typeface="Calibri" panose="020F0502020204030204" pitchFamily="34" charset="0"/>
              <a:cs typeface="Times New Roman (Body CS)"/>
            </a:endParaRPr>
          </a:p>
          <a:p>
            <a:r>
              <a:rPr lang="en-GB" sz="4500" dirty="0">
                <a:effectLst/>
                <a:latin typeface="Baskerville Old Face" panose="02020602080505020303" pitchFamily="18" charset="77"/>
                <a:ea typeface="Calibri" panose="020F0502020204030204" pitchFamily="34" charset="0"/>
                <a:cs typeface="Times New Roman (Body CS)"/>
              </a:rPr>
              <a:t>Cassandra </a:t>
            </a:r>
            <a:r>
              <a:rPr lang="en-GB" sz="4500" dirty="0" err="1">
                <a:effectLst/>
                <a:latin typeface="Baskerville Old Face" panose="02020602080505020303" pitchFamily="18" charset="77"/>
                <a:ea typeface="Calibri" panose="020F0502020204030204" pitchFamily="34" charset="0"/>
                <a:cs typeface="Times New Roman (Body CS)"/>
              </a:rPr>
              <a:t>Pybus</a:t>
            </a:r>
            <a:r>
              <a:rPr lang="en-GB" sz="4500" dirty="0">
                <a:effectLst/>
                <a:latin typeface="Baskerville Old Face" panose="02020602080505020303" pitchFamily="18" charset="77"/>
                <a:ea typeface="Calibri" panose="020F0502020204030204" pitchFamily="34" charset="0"/>
                <a:cs typeface="Times New Roman (Body CS)"/>
              </a:rPr>
              <a:t>, “Jefferson’s Faulty Math: The Question of Slave Defections in the American Revolution,” </a:t>
            </a:r>
            <a:r>
              <a:rPr lang="en-GB" sz="4500" i="1" dirty="0">
                <a:effectLst/>
                <a:latin typeface="Baskerville Old Face" panose="02020602080505020303" pitchFamily="18" charset="77"/>
                <a:ea typeface="Calibri" panose="020F0502020204030204" pitchFamily="34" charset="0"/>
                <a:cs typeface="Times New Roman (Body CS)"/>
              </a:rPr>
              <a:t>William and Mary Quarterly</a:t>
            </a:r>
            <a:r>
              <a:rPr lang="en-GB" sz="4500" dirty="0">
                <a:effectLst/>
                <a:latin typeface="Baskerville Old Face" panose="02020602080505020303" pitchFamily="18" charset="77"/>
                <a:ea typeface="Calibri" panose="020F0502020204030204" pitchFamily="34" charset="0"/>
                <a:cs typeface="Times New Roman (Body CS)"/>
              </a:rPr>
              <a:t>, 3d. ser., 62 (2005), 248-50.</a:t>
            </a:r>
            <a:endParaRPr lang="en-US" sz="4500" dirty="0">
              <a:effectLst/>
              <a:latin typeface="Baskerville Old Face" panose="02020602080505020303" pitchFamily="18" charset="77"/>
              <a:ea typeface="Calibri" panose="020F0502020204030204" pitchFamily="34" charset="0"/>
              <a:cs typeface="Times New Roman (Body CS)"/>
            </a:endParaRPr>
          </a:p>
          <a:p>
            <a:pPr marL="0" indent="0">
              <a:buNone/>
            </a:pPr>
            <a:endParaRPr lang="en-US" dirty="0"/>
          </a:p>
        </p:txBody>
      </p:sp>
    </p:spTree>
    <p:extLst>
      <p:ext uri="{BB962C8B-B14F-4D97-AF65-F5344CB8AC3E}">
        <p14:creationId xmlns:p14="http://schemas.microsoft.com/office/powerpoint/2010/main" val="259672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7E64-EE67-D711-7B51-BAEDAA3C9CF3}"/>
              </a:ext>
            </a:extLst>
          </p:cNvPr>
          <p:cNvSpPr>
            <a:spLocks noGrp="1"/>
          </p:cNvSpPr>
          <p:nvPr>
            <p:ph type="title"/>
          </p:nvPr>
        </p:nvSpPr>
        <p:spPr>
          <a:xfrm>
            <a:off x="1970314" y="136525"/>
            <a:ext cx="8251371" cy="1325563"/>
          </a:xfrm>
        </p:spPr>
        <p:txBody>
          <a:bodyPr>
            <a:normAutofit/>
          </a:bodyPr>
          <a:lstStyle/>
          <a:p>
            <a:r>
              <a:rPr lang="en-US" sz="4000" dirty="0">
                <a:latin typeface="Baskerville Old Face" panose="02020602080505020303" pitchFamily="18" charset="77"/>
              </a:rPr>
              <a:t>What does Cuff Dix’s story tell us?</a:t>
            </a:r>
          </a:p>
        </p:txBody>
      </p:sp>
      <p:pic>
        <p:nvPicPr>
          <p:cNvPr id="7" name="Picture 6" descr="A book cover of a black patriot and lovable&#10;&#10;Description automatically generated">
            <a:extLst>
              <a:ext uri="{FF2B5EF4-FFF2-40B4-BE49-F238E27FC236}">
                <a16:creationId xmlns:a16="http://schemas.microsoft.com/office/drawing/2014/main" id="{8E2BA779-E89A-66BF-1738-C65BF176F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949" y="1150590"/>
            <a:ext cx="1679028" cy="2527107"/>
          </a:xfrm>
          <a:prstGeom prst="rect">
            <a:avLst/>
          </a:prstGeom>
        </p:spPr>
      </p:pic>
      <p:pic>
        <p:nvPicPr>
          <p:cNvPr id="9" name="Picture 8">
            <a:extLst>
              <a:ext uri="{FF2B5EF4-FFF2-40B4-BE49-F238E27FC236}">
                <a16:creationId xmlns:a16="http://schemas.microsoft.com/office/drawing/2014/main" id="{60CD9101-B566-5ECD-2C9F-4A96752CCE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2487" y="2062451"/>
            <a:ext cx="1727275" cy="3230492"/>
          </a:xfrm>
          <a:prstGeom prst="rect">
            <a:avLst/>
          </a:prstGeom>
        </p:spPr>
      </p:pic>
      <p:pic>
        <p:nvPicPr>
          <p:cNvPr id="11" name="Picture 10">
            <a:extLst>
              <a:ext uri="{FF2B5EF4-FFF2-40B4-BE49-F238E27FC236}">
                <a16:creationId xmlns:a16="http://schemas.microsoft.com/office/drawing/2014/main" id="{675CAE29-F0B0-203D-EA3A-8CB87F9178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950" y="3940317"/>
            <a:ext cx="1679028" cy="2648863"/>
          </a:xfrm>
          <a:prstGeom prst="rect">
            <a:avLst/>
          </a:prstGeom>
        </p:spPr>
      </p:pic>
      <p:sp>
        <p:nvSpPr>
          <p:cNvPr id="4" name="TextBox 3">
            <a:extLst>
              <a:ext uri="{FF2B5EF4-FFF2-40B4-BE49-F238E27FC236}">
                <a16:creationId xmlns:a16="http://schemas.microsoft.com/office/drawing/2014/main" id="{4E076D14-E0EC-C4C0-E0EE-D495B721C12C}"/>
              </a:ext>
            </a:extLst>
          </p:cNvPr>
          <p:cNvSpPr txBox="1"/>
          <p:nvPr/>
        </p:nvSpPr>
        <p:spPr>
          <a:xfrm>
            <a:off x="3971407" y="1462088"/>
            <a:ext cx="7948010" cy="5355312"/>
          </a:xfrm>
          <a:prstGeom prst="rect">
            <a:avLst/>
          </a:prstGeom>
          <a:noFill/>
        </p:spPr>
        <p:txBody>
          <a:bodyPr wrap="none" rtlCol="0">
            <a:spAutoFit/>
          </a:bodyPr>
          <a:lstStyle/>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So what does this all of this mean? In the months during which the Second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Continental Congress issued the Declaration of Independence, and the new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nation began fighting a long war for independence, enslaved Africans like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Cuff Dix believed that their greatest chance of achieving personal independence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would come by escaping from their American enslavers and joining the forces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of George III.</a:t>
            </a:r>
          </a:p>
          <a:p>
            <a:pPr marL="0" marR="0">
              <a:spcBef>
                <a:spcPts val="0"/>
              </a:spcBef>
              <a:spcAft>
                <a:spcPts val="0"/>
              </a:spcAft>
            </a:pP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It is interesting that in his advertisement Mark Bird wrote that “Negroes in general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think that Lord Dunmore is contending for their liberty,” which indicates that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enslaved people were all too well aware of what was going on in America’s fight for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independence, and how it might potentially affect them.</a:t>
            </a:r>
          </a:p>
          <a:p>
            <a:pPr marL="0" marR="0">
              <a:spcBef>
                <a:spcPts val="0"/>
              </a:spcBef>
              <a:spcAft>
                <a:spcPts val="0"/>
              </a:spcAft>
            </a:pP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By the end of the war tens of thousands of Enslaved people had joined the British,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and although many died and others were recaptured by their enslavers, many left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with the British at the end of the war as free men and women.</a:t>
            </a:r>
          </a:p>
          <a:p>
            <a:pPr marL="0" marR="0">
              <a:spcBef>
                <a:spcPts val="0"/>
              </a:spcBef>
              <a:spcAft>
                <a:spcPts val="0"/>
              </a:spcAft>
            </a:pP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a:p>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There is a rich secondary literature of scholarly articles and books on Black Loyalists </a:t>
            </a:r>
          </a:p>
          <a:p>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that you can easily access through the library.</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104142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7E64-EE67-D711-7B51-BAEDAA3C9CF3}"/>
              </a:ext>
            </a:extLst>
          </p:cNvPr>
          <p:cNvSpPr>
            <a:spLocks noGrp="1"/>
          </p:cNvSpPr>
          <p:nvPr>
            <p:ph type="title"/>
          </p:nvPr>
        </p:nvSpPr>
        <p:spPr>
          <a:xfrm>
            <a:off x="130629" y="61271"/>
            <a:ext cx="7039708" cy="792839"/>
          </a:xfrm>
        </p:spPr>
        <p:txBody>
          <a:bodyPr/>
          <a:lstStyle/>
          <a:p>
            <a:r>
              <a:rPr lang="en-US" dirty="0">
                <a:latin typeface="Baskerville Old Face" panose="02020602080505020303" pitchFamily="18" charset="77"/>
              </a:rPr>
              <a:t>How to write Cuff Dix’s story?</a:t>
            </a:r>
          </a:p>
        </p:txBody>
      </p:sp>
      <p:sp>
        <p:nvSpPr>
          <p:cNvPr id="3" name="Content Placeholder 2">
            <a:extLst>
              <a:ext uri="{FF2B5EF4-FFF2-40B4-BE49-F238E27FC236}">
                <a16:creationId xmlns:a16="http://schemas.microsoft.com/office/drawing/2014/main" id="{FFBB6850-C311-8CBB-6D43-4D64CF104BFA}"/>
              </a:ext>
            </a:extLst>
          </p:cNvPr>
          <p:cNvSpPr>
            <a:spLocks noGrp="1"/>
          </p:cNvSpPr>
          <p:nvPr>
            <p:ph idx="1"/>
          </p:nvPr>
        </p:nvSpPr>
        <p:spPr>
          <a:xfrm>
            <a:off x="1799911" y="822109"/>
            <a:ext cx="5965371" cy="1605171"/>
          </a:xfrm>
        </p:spPr>
        <p:txBody>
          <a:bodyPr>
            <a:normAutofit/>
          </a:bodyPr>
          <a:lstStyle/>
          <a:p>
            <a:r>
              <a:rPr lang="en-US" sz="1600" dirty="0">
                <a:latin typeface="Baskerville Old Face" panose="02020602080505020303" pitchFamily="18" charset="77"/>
              </a:rPr>
              <a:t>Skilled Black workers striving for freedom, even when chained</a:t>
            </a:r>
          </a:p>
          <a:p>
            <a:r>
              <a:rPr lang="en-US" sz="1600" dirty="0">
                <a:latin typeface="Baskerville Old Face" panose="02020602080505020303" pitchFamily="18" charset="77"/>
              </a:rPr>
              <a:t>Paradox of a revolution for liberty and equality while many Black people were enslaved</a:t>
            </a:r>
          </a:p>
          <a:p>
            <a:r>
              <a:rPr lang="en-US" sz="1600" dirty="0">
                <a:latin typeface="Baskerville Old Face" panose="02020602080505020303" pitchFamily="18" charset="77"/>
              </a:rPr>
              <a:t>Dunmore’s Proclamation, Cuff Dix and Black Loyalists</a:t>
            </a:r>
          </a:p>
        </p:txBody>
      </p:sp>
      <p:pic>
        <p:nvPicPr>
          <p:cNvPr id="9" name="Picture 8" descr="A silhouette of a person's head&#10;&#10;Description automatically generated">
            <a:extLst>
              <a:ext uri="{FF2B5EF4-FFF2-40B4-BE49-F238E27FC236}">
                <a16:creationId xmlns:a16="http://schemas.microsoft.com/office/drawing/2014/main" id="{2A17D219-55F9-C84A-C64D-C09A3D83C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0228" y="61271"/>
            <a:ext cx="1969647" cy="2290043"/>
          </a:xfrm>
          <a:prstGeom prst="rect">
            <a:avLst/>
          </a:prstGeom>
        </p:spPr>
      </p:pic>
      <p:sp>
        <p:nvSpPr>
          <p:cNvPr id="5" name="TextBox 4">
            <a:extLst>
              <a:ext uri="{FF2B5EF4-FFF2-40B4-BE49-F238E27FC236}">
                <a16:creationId xmlns:a16="http://schemas.microsoft.com/office/drawing/2014/main" id="{C911E23E-8A4A-FB7F-61B3-2D0082C77B4F}"/>
              </a:ext>
            </a:extLst>
          </p:cNvPr>
          <p:cNvSpPr txBox="1"/>
          <p:nvPr/>
        </p:nvSpPr>
        <p:spPr>
          <a:xfrm>
            <a:off x="166636" y="2503246"/>
            <a:ext cx="11479425" cy="4293483"/>
          </a:xfrm>
          <a:prstGeom prst="rect">
            <a:avLst/>
          </a:prstGeom>
          <a:noFill/>
        </p:spPr>
        <p:txBody>
          <a:bodyPr wrap="none" rtlCol="0">
            <a:spAutoFit/>
          </a:bodyPr>
          <a:lstStyle/>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We do not know what happened to Cuff Dix. In his book on iron works in early America John </a:t>
            </a:r>
            <a:r>
              <a:rPr lang="en-US" sz="1500" dirty="0" err="1">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Bezis-Selfa</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reveals that in a listing of his 18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enslaved workers in 1780, Mark Bird did not include the name Cuff Dix. And Cuff Dix does not appear in any of the lists of Black people who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left with British forces at the end of the war. But those lists are incomplete, and like many runaways he may well have changed his name and appear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on one of the lists under another name. Perhaps Bird recaptured Dix and sold him to another enslaver? Perhaps Dix managed to create a life for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himself as a free Black man somewhere in America, or perhaps he was captured and enslaved elsewhere. Perhaps he died, either on the run or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with British forces. Or perhaps he succeeded, joining the British forces, and then eventually leaving with them at the end of the war as a free man.</a:t>
            </a:r>
            <a:r>
              <a:rPr lang="en-US" sz="1500" dirty="0">
                <a:latin typeface="Baskerville Old Face" panose="02020602080505020303" pitchFamily="18" charset="77"/>
                <a:ea typeface="Calibri" panose="020F0502020204030204" pitchFamily="34" charset="0"/>
                <a:cs typeface="Times New Roman" panose="02020603050405020304" pitchFamily="18" charset="0"/>
              </a:rPr>
              <a:t> </a:t>
            </a:r>
          </a:p>
          <a:p>
            <a:pPr marL="0" marR="0">
              <a:spcBef>
                <a:spcPts val="0"/>
              </a:spcBef>
              <a:spcAft>
                <a:spcPts val="0"/>
              </a:spcAft>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We will never know, but Cuff Dix’s story still reveals a lot, and it would be possible to write about Cuff Dix in different ways.</a:t>
            </a:r>
            <a:endParaRPr lang="en-US" sz="15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We could write a narrative using all of these sources which focuses on the determination of skilled Black workers to be free, how even when </a:t>
            </a:r>
          </a:p>
          <a:p>
            <a:pPr marR="0" lvl="0">
              <a:spcBef>
                <a:spcPts val="0"/>
              </a:spcBef>
              <a:spcAft>
                <a:spcPts val="0"/>
              </a:spcAft>
            </a:pPr>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restrained by chains around their ankles or iron collars around their necks, they still escaped, even escaping from jail. Men like Dix </a:t>
            </a:r>
          </a:p>
          <a:p>
            <a:pPr marR="0" lvl="0">
              <a:spcBef>
                <a:spcPts val="0"/>
              </a:spcBef>
              <a:spcAft>
                <a:spcPts val="0"/>
              </a:spcAft>
            </a:pPr>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would have been punished for attempting escaping, quite possibly facing a severe whipping. And yet still he and others like him dared </a:t>
            </a:r>
          </a:p>
          <a:p>
            <a:pPr marR="0" lvl="0">
              <a:spcBef>
                <a:spcPts val="0"/>
              </a:spcBef>
              <a:spcAft>
                <a:spcPts val="0"/>
              </a:spcAft>
            </a:pPr>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to escape.</a:t>
            </a:r>
            <a:endParaRPr lang="en-US" sz="15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Or we could write a narrative that focuses on the paradox of the American Revolution being all about freedom and liberty and equality, while </a:t>
            </a:r>
          </a:p>
          <a:p>
            <a:pPr marR="0" lvl="0">
              <a:spcBef>
                <a:spcPts val="0"/>
              </a:spcBef>
              <a:spcAft>
                <a:spcPts val="0"/>
              </a:spcAft>
            </a:pPr>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yet denying that to enslaved Africans: the issue of the PA Gazette that includes both an advertisement for Dix and the ‘Declaration of the </a:t>
            </a:r>
          </a:p>
          <a:p>
            <a:pPr marR="0" lvl="0">
              <a:spcBef>
                <a:spcPts val="0"/>
              </a:spcBef>
              <a:spcAft>
                <a:spcPts val="0"/>
              </a:spcAft>
            </a:pPr>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Rights of the Inhabitants of the State of Pennsylvania’ could be central to this.</a:t>
            </a:r>
            <a:endParaRPr lang="en-US" sz="15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Or we could write something that focuses on Lord Dunmore’s Proclamation, and how Dix and many others like him sought to use the conflict </a:t>
            </a:r>
          </a:p>
          <a:p>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between America and Britain to achieve freedom. (And this might also include how enslavers like Mark Bird were aware of how </a:t>
            </a:r>
          </a:p>
          <a:p>
            <a:r>
              <a:rPr lang="en-US" sz="15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	</a:t>
            </a:r>
            <a:r>
              <a:rPr lang="en-US" sz="15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enslaved people thought and talked about Dunmore as their potential liberator).</a:t>
            </a:r>
            <a:r>
              <a:rPr lang="en-US" sz="1500" dirty="0">
                <a:effectLst/>
                <a:latin typeface="Baskerville Old Face" panose="02020602080505020303" pitchFamily="18" charset="77"/>
                <a:cs typeface="Times New Roman" panose="02020603050405020304" pitchFamily="18" charset="0"/>
              </a:rPr>
              <a:t> </a:t>
            </a:r>
            <a:endParaRPr lang="en-US" sz="1500"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243937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828C-9D72-11C0-EA74-8C1C425E0C28}"/>
              </a:ext>
            </a:extLst>
          </p:cNvPr>
          <p:cNvSpPr>
            <a:spLocks noGrp="1"/>
          </p:cNvSpPr>
          <p:nvPr>
            <p:ph type="title"/>
          </p:nvPr>
        </p:nvSpPr>
        <p:spPr>
          <a:xfrm>
            <a:off x="6368143" y="0"/>
            <a:ext cx="5823857" cy="810532"/>
          </a:xfrm>
        </p:spPr>
        <p:txBody>
          <a:bodyPr/>
          <a:lstStyle/>
          <a:p>
            <a:r>
              <a:rPr lang="en-US" dirty="0">
                <a:latin typeface="Baskerville Old Face" panose="02020602080505020303" pitchFamily="18" charset="77"/>
              </a:rPr>
              <a:t>National Park Service</a:t>
            </a:r>
          </a:p>
        </p:txBody>
      </p:sp>
      <p:pic>
        <p:nvPicPr>
          <p:cNvPr id="5" name="Picture 4" descr="A screenshot of a computer&#10;&#10;Description automatically generated">
            <a:extLst>
              <a:ext uri="{FF2B5EF4-FFF2-40B4-BE49-F238E27FC236}">
                <a16:creationId xmlns:a16="http://schemas.microsoft.com/office/drawing/2014/main" id="{663CB4B8-4BA2-821F-5EAE-B27603B2B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4629" y="1236767"/>
            <a:ext cx="7794606" cy="4384466"/>
          </a:xfrm>
          <a:prstGeom prst="rect">
            <a:avLst/>
          </a:prstGeom>
        </p:spPr>
      </p:pic>
      <p:sp>
        <p:nvSpPr>
          <p:cNvPr id="4" name="TextBox 3">
            <a:extLst>
              <a:ext uri="{FF2B5EF4-FFF2-40B4-BE49-F238E27FC236}">
                <a16:creationId xmlns:a16="http://schemas.microsoft.com/office/drawing/2014/main" id="{0B2A884C-705B-451A-4FE2-56DCEAD2DE08}"/>
              </a:ext>
            </a:extLst>
          </p:cNvPr>
          <p:cNvSpPr txBox="1"/>
          <p:nvPr/>
        </p:nvSpPr>
        <p:spPr>
          <a:xfrm>
            <a:off x="203200" y="3576489"/>
            <a:ext cx="3972562" cy="3139321"/>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Cuff Dix is unusual in that his story has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attracted other historians and writers, so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it is possible to find out more about him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using the research that other people have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done. This is not true for most runaway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advertisements, and in many cases you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may well be the very first person in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centuries to try and find out more about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the individual identified in the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advertisement.</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242799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2FBC-0F9E-D8D1-27E8-CFBA547B59F3}"/>
              </a:ext>
            </a:extLst>
          </p:cNvPr>
          <p:cNvSpPr>
            <a:spLocks noGrp="1"/>
          </p:cNvSpPr>
          <p:nvPr>
            <p:ph type="title"/>
          </p:nvPr>
        </p:nvSpPr>
        <p:spPr>
          <a:xfrm>
            <a:off x="6531429" y="0"/>
            <a:ext cx="5660571" cy="1325563"/>
          </a:xfrm>
        </p:spPr>
        <p:txBody>
          <a:bodyPr/>
          <a:lstStyle/>
          <a:p>
            <a:r>
              <a:rPr lang="en-US" dirty="0"/>
              <a:t>Cuff Dix</a:t>
            </a:r>
          </a:p>
        </p:txBody>
      </p:sp>
      <p:pic>
        <p:nvPicPr>
          <p:cNvPr id="4" name="Picture 3" descr="Text, letter&#10;&#10;Description automatically generated">
            <a:extLst>
              <a:ext uri="{FF2B5EF4-FFF2-40B4-BE49-F238E27FC236}">
                <a16:creationId xmlns:a16="http://schemas.microsoft.com/office/drawing/2014/main" id="{8D7E36B6-9A8C-EEA0-D77A-F8F9CA6AF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6" y="1033236"/>
            <a:ext cx="6257183" cy="5378450"/>
          </a:xfrm>
          <a:prstGeom prst="rect">
            <a:avLst/>
          </a:prstGeom>
        </p:spPr>
      </p:pic>
      <p:sp>
        <p:nvSpPr>
          <p:cNvPr id="5" name="TextBox 4">
            <a:extLst>
              <a:ext uri="{FF2B5EF4-FFF2-40B4-BE49-F238E27FC236}">
                <a16:creationId xmlns:a16="http://schemas.microsoft.com/office/drawing/2014/main" id="{F72B4E17-9DD2-CA9A-2403-10D6400A1A97}"/>
              </a:ext>
            </a:extLst>
          </p:cNvPr>
          <p:cNvSpPr txBox="1"/>
          <p:nvPr/>
        </p:nvSpPr>
        <p:spPr>
          <a:xfrm>
            <a:off x="6727371" y="1490889"/>
            <a:ext cx="3879716" cy="646331"/>
          </a:xfrm>
          <a:prstGeom prst="rect">
            <a:avLst/>
          </a:prstGeom>
          <a:noFill/>
        </p:spPr>
        <p:txBody>
          <a:bodyPr wrap="none" rtlCol="0">
            <a:spAutoFit/>
          </a:bodyPr>
          <a:lstStyle/>
          <a:p>
            <a:r>
              <a:rPr lang="en-US" i="1" dirty="0"/>
              <a:t>Pennsylvania Gazette</a:t>
            </a:r>
            <a:r>
              <a:rPr lang="en-US" dirty="0"/>
              <a:t> (Philadelphia)</a:t>
            </a:r>
          </a:p>
          <a:p>
            <a:r>
              <a:rPr lang="en-US" i="1" dirty="0"/>
              <a:t>July 17, 1776</a:t>
            </a:r>
          </a:p>
        </p:txBody>
      </p:sp>
      <p:sp>
        <p:nvSpPr>
          <p:cNvPr id="6" name="TextBox 5">
            <a:extLst>
              <a:ext uri="{FF2B5EF4-FFF2-40B4-BE49-F238E27FC236}">
                <a16:creationId xmlns:a16="http://schemas.microsoft.com/office/drawing/2014/main" id="{0D1F6804-EB7C-5D04-ED2A-CC8A393FD24C}"/>
              </a:ext>
            </a:extLst>
          </p:cNvPr>
          <p:cNvSpPr txBox="1"/>
          <p:nvPr/>
        </p:nvSpPr>
        <p:spPr>
          <a:xfrm>
            <a:off x="6727371" y="2991462"/>
            <a:ext cx="4947380" cy="584775"/>
          </a:xfrm>
          <a:prstGeom prst="rect">
            <a:avLst/>
          </a:prstGeom>
          <a:noFill/>
        </p:spPr>
        <p:txBody>
          <a:bodyPr wrap="none" rtlCol="0">
            <a:spAutoFit/>
          </a:bodyPr>
          <a:lstStyle/>
          <a:p>
            <a:r>
              <a:rPr lang="en-US" sz="1600" dirty="0"/>
              <a:t>Located in </a:t>
            </a:r>
            <a:r>
              <a:rPr lang="en-US" sz="1600" i="1" dirty="0"/>
              <a:t>America’s Historical Newspapers</a:t>
            </a:r>
            <a:r>
              <a:rPr lang="en-US" sz="1600" dirty="0"/>
              <a:t>,</a:t>
            </a:r>
          </a:p>
          <a:p>
            <a:r>
              <a:rPr lang="en-US" sz="1600" b="0" i="0" dirty="0">
                <a:solidFill>
                  <a:srgbClr val="000000"/>
                </a:solidFill>
                <a:effectLst/>
                <a:latin typeface="Baskerville" panose="02020502070401020303" pitchFamily="18" charset="0"/>
                <a:hlinkClick r:id="rId4"/>
              </a:rPr>
              <a:t>https://digital.library.wisc.edu/1711.web/earlyamernews</a:t>
            </a:r>
            <a:endParaRPr lang="en-US" sz="1600" b="0" i="0" dirty="0">
              <a:solidFill>
                <a:srgbClr val="000000"/>
              </a:solidFill>
              <a:effectLst/>
              <a:latin typeface="Baskerville" panose="02020502070401020303" pitchFamily="18" charset="0"/>
            </a:endParaRPr>
          </a:p>
        </p:txBody>
      </p:sp>
    </p:spTree>
    <p:extLst>
      <p:ext uri="{BB962C8B-B14F-4D97-AF65-F5344CB8AC3E}">
        <p14:creationId xmlns:p14="http://schemas.microsoft.com/office/powerpoint/2010/main" val="53484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newspaper&#10;&#10;Description automatically generated">
            <a:extLst>
              <a:ext uri="{FF2B5EF4-FFF2-40B4-BE49-F238E27FC236}">
                <a16:creationId xmlns:a16="http://schemas.microsoft.com/office/drawing/2014/main" id="{74A8854B-F432-7A47-810F-D5303677A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0143" y="616402"/>
            <a:ext cx="8654143" cy="4867955"/>
          </a:xfrm>
          <a:prstGeom prst="rect">
            <a:avLst/>
          </a:prstGeom>
        </p:spPr>
      </p:pic>
      <p:sp>
        <p:nvSpPr>
          <p:cNvPr id="3" name="TextBox 2">
            <a:extLst>
              <a:ext uri="{FF2B5EF4-FFF2-40B4-BE49-F238E27FC236}">
                <a16:creationId xmlns:a16="http://schemas.microsoft.com/office/drawing/2014/main" id="{46A816BA-1D8C-5EDE-5CB7-DD21EC2E1CEB}"/>
              </a:ext>
            </a:extLst>
          </p:cNvPr>
          <p:cNvSpPr txBox="1"/>
          <p:nvPr/>
        </p:nvSpPr>
        <p:spPr>
          <a:xfrm>
            <a:off x="108857" y="3429000"/>
            <a:ext cx="3038011" cy="2585323"/>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This advertisement is in the </a:t>
            </a:r>
          </a:p>
          <a:p>
            <a:r>
              <a:rPr lang="en-US" sz="1800" i="1" dirty="0">
                <a:solidFill>
                  <a:srgbClr val="000000"/>
                </a:solidFill>
                <a:effectLst/>
                <a:latin typeface="Baskerville Old Face" panose="02020602080505020303" pitchFamily="18" charset="77"/>
                <a:ea typeface="Calibri" panose="020F0502020204030204" pitchFamily="34" charset="0"/>
                <a:cs typeface="Times New Roman (Body CS)"/>
              </a:rPr>
              <a:t>Pennsylvania Gazette</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in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‘America’s Historical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Newspapers.’ It appears near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the bottom of page 4 of the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issue printed on July 17, 1776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(the newspaper appeared twice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week).</a:t>
            </a:r>
            <a:endParaRPr lang="en-US" sz="1800" dirty="0">
              <a:effectLst/>
              <a:latin typeface="Baskerville Old Face" panose="02020602080505020303" pitchFamily="18" charset="77"/>
              <a:ea typeface="Calibri" panose="020F0502020204030204" pitchFamily="34" charset="0"/>
              <a:cs typeface="Times New Roman (Body CS)"/>
            </a:endParaRPr>
          </a:p>
          <a:p>
            <a:endParaRPr lang="en-US" dirty="0"/>
          </a:p>
        </p:txBody>
      </p:sp>
    </p:spTree>
    <p:extLst>
      <p:ext uri="{BB962C8B-B14F-4D97-AF65-F5344CB8AC3E}">
        <p14:creationId xmlns:p14="http://schemas.microsoft.com/office/powerpoint/2010/main" val="5773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document&#10;&#10;Description automatically generated">
            <a:extLst>
              <a:ext uri="{FF2B5EF4-FFF2-40B4-BE49-F238E27FC236}">
                <a16:creationId xmlns:a16="http://schemas.microsoft.com/office/drawing/2014/main" id="{595A7BE9-3566-4CC7-8A99-A61A30C38C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5872" y="106955"/>
            <a:ext cx="5110669" cy="2883877"/>
          </a:xfrm>
          <a:prstGeom prst="rect">
            <a:avLst/>
          </a:prstGeom>
        </p:spPr>
      </p:pic>
      <p:sp>
        <p:nvSpPr>
          <p:cNvPr id="21" name="TextBox 20">
            <a:extLst>
              <a:ext uri="{FF2B5EF4-FFF2-40B4-BE49-F238E27FC236}">
                <a16:creationId xmlns:a16="http://schemas.microsoft.com/office/drawing/2014/main" id="{DFA5B6CD-AE6D-7D17-EA99-1A419D0A5076}"/>
              </a:ext>
            </a:extLst>
          </p:cNvPr>
          <p:cNvSpPr txBox="1"/>
          <p:nvPr/>
        </p:nvSpPr>
        <p:spPr>
          <a:xfrm>
            <a:off x="76773" y="2990832"/>
            <a:ext cx="11897775" cy="3785652"/>
          </a:xfrm>
          <a:prstGeom prst="rect">
            <a:avLst/>
          </a:prstGeom>
          <a:noFill/>
        </p:spPr>
        <p:txBody>
          <a:bodyPr wrap="square" rtlCol="0">
            <a:spAutoFit/>
          </a:bodyPr>
          <a:lstStyle/>
          <a:p>
            <a:pPr marL="0" marR="0">
              <a:spcBef>
                <a:spcPts val="0"/>
              </a:spcBef>
              <a:spcAft>
                <a:spcPts val="0"/>
              </a:spcAft>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If we look carefully at the text of the advertisements, a number of things stand out. </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First, dates: Cuff Dix escaped just over two weeks </a:t>
            </a:r>
            <a:r>
              <a:rPr lang="en-US" sz="1200" i="1"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before</a:t>
            </a: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the Declaration of Independence, and this advertisement appeared just under two weeks </a:t>
            </a:r>
            <a:r>
              <a:rPr lang="en-US" sz="1200" i="1"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after </a:t>
            </a: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 Declaration.</a:t>
            </a:r>
            <a:r>
              <a:rPr lang="en-US" sz="1200" dirty="0">
                <a:latin typeface="Baskerville Old Face" panose="02020602080505020303" pitchFamily="18" charset="77"/>
                <a:ea typeface="Calibri" panose="020F0502020204030204" pitchFamily="34" charset="0"/>
                <a:cs typeface="Times New Roman" panose="02020603050405020304" pitchFamily="18" charset="0"/>
              </a:rPr>
              <a:t> </a:t>
            </a: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There is a paradox here: 	the Declaration was an affirmation of Americans’ right to freedom and self-determination, but clearly White Americans saw no problem in keeping people enslaved.</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Then we have the names of the freedom seeker, references to his professional skills and characteristics of the freedom seeker as described by his enslaver. </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 £3 reward was offered by Mark Bird, apparently owner and operator of </a:t>
            </a:r>
            <a:r>
              <a:rPr lang="en-US" sz="1200" dirty="0" err="1">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Birdsborough</a:t>
            </a: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Forge, an ironworks in Berks County, PA, where at least one and probably several enslaved people 	work, including Cuff Dix.</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Cuff Dix, has a first and last name, suggests identity beyond that of single name imposed by enslaver. Cuff is an unusual name, and may well be an abbreviation of </a:t>
            </a:r>
            <a:r>
              <a:rPr lang="en-US" sz="1200" dirty="0" err="1">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Cuffee</a:t>
            </a: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a West African name: 	this is the first clue that Dix may have been born in Africa.</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 described Dix as “Active and well made,” and he was clearly a fit and healthy working man. He was also a “Most excellent hammerman” in a forge, i.e. a skilled blacksmith</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He wore an African-style ring in ear (an ear-stretching spacer that created a large hole in the lobe of his ear): this is another indication of possible African birth, since this was a West African 	practice.</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With regard to language, Bird suggests that Dix “understands English well.” This is not something Bird would have written if Dix had been born in America and raised speaking English: this is 	the third and perhaps clearest indication that Dix had been born in Africa.</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 also mentions that Dix stammered: this might possibly reflect the power-dynamic between enslaver and enslaved.</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 clothing Dix was wearing was the basic, simple clothing of an enslaved working man. It was summer when he escaped, and the heavy clothing needed during winter was unnecessary.</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 wrote in this advertisement that Dix had often run away, changed his name, denied that he was enslaved, and then been captured and imprisoned. Clearly, Dix was a man determined to 	achieve freedom.</a:t>
            </a:r>
            <a:endParaRPr lang="en-US" sz="1200" dirty="0">
              <a:effectLst/>
              <a:latin typeface="Baskerville Old Face" panose="02020602080505020303" pitchFamily="18" charset="77"/>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 notes that ss enslaved people think “Lord Dunmore is contending for their liberty” Dix may have gone to join “his Lordship’s own black regiment.” But, Bird concludes, he hoped that 	“some honest Whig” will recapture Dix: an “honest Whig” is a reference to an American revolutionary Patriot, a person committed to the American cause against Britain. Here 	again is evidence of the paradox of liberty in 1776.</a:t>
            </a:r>
            <a:r>
              <a:rPr lang="en-US" sz="1200" dirty="0">
                <a:effectLst/>
                <a:latin typeface="Baskerville Old Face" panose="02020602080505020303" pitchFamily="18" charset="77"/>
                <a:cs typeface="Times New Roman" panose="02020603050405020304" pitchFamily="18" charset="0"/>
              </a:rPr>
              <a:t> </a:t>
            </a:r>
            <a:endParaRPr lang="en-US" sz="1200" dirty="0">
              <a:latin typeface="Baskerville Old Face" panose="02020602080505020303" pitchFamily="18" charset="77"/>
              <a:cs typeface="Times New Roman" panose="02020603050405020304" pitchFamily="18" charset="0"/>
            </a:endParaRPr>
          </a:p>
        </p:txBody>
      </p:sp>
    </p:spTree>
    <p:extLst>
      <p:ext uri="{BB962C8B-B14F-4D97-AF65-F5344CB8AC3E}">
        <p14:creationId xmlns:p14="http://schemas.microsoft.com/office/powerpoint/2010/main" val="225046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993192F8-D3E8-EEFE-157D-0B101281A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237" y="163914"/>
            <a:ext cx="9365435" cy="5268057"/>
          </a:xfrm>
          <a:prstGeom prst="rect">
            <a:avLst/>
          </a:prstGeom>
        </p:spPr>
      </p:pic>
      <p:sp>
        <p:nvSpPr>
          <p:cNvPr id="3" name="TextBox 2">
            <a:extLst>
              <a:ext uri="{FF2B5EF4-FFF2-40B4-BE49-F238E27FC236}">
                <a16:creationId xmlns:a16="http://schemas.microsoft.com/office/drawing/2014/main" id="{6001E91C-854A-6970-D239-79034911D5D8}"/>
              </a:ext>
            </a:extLst>
          </p:cNvPr>
          <p:cNvSpPr txBox="1"/>
          <p:nvPr/>
        </p:nvSpPr>
        <p:spPr>
          <a:xfrm>
            <a:off x="321548" y="5637125"/>
            <a:ext cx="11548354" cy="923330"/>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search for </a:t>
            </a:r>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Birdsborough</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PA on google maps reveals the location of the township and forge from which Cuff Dix escaped,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and we can see it is about 40 miles north west of Philadelphia.</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153003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 page&#10;&#10;Description automatically generated">
            <a:extLst>
              <a:ext uri="{FF2B5EF4-FFF2-40B4-BE49-F238E27FC236}">
                <a16:creationId xmlns:a16="http://schemas.microsoft.com/office/drawing/2014/main" id="{C5055F23-4F1F-1B21-F67C-0A497D47C9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27" y="508472"/>
            <a:ext cx="8391695" cy="5682648"/>
          </a:xfrm>
          <a:prstGeom prst="rect">
            <a:avLst/>
          </a:prstGeom>
        </p:spPr>
      </p:pic>
      <p:sp>
        <p:nvSpPr>
          <p:cNvPr id="3" name="TextBox 2">
            <a:extLst>
              <a:ext uri="{FF2B5EF4-FFF2-40B4-BE49-F238E27FC236}">
                <a16:creationId xmlns:a16="http://schemas.microsoft.com/office/drawing/2014/main" id="{470CAD7F-14EB-E718-677D-A183C39293E3}"/>
              </a:ext>
            </a:extLst>
          </p:cNvPr>
          <p:cNvSpPr txBox="1"/>
          <p:nvPr/>
        </p:nvSpPr>
        <p:spPr>
          <a:xfrm>
            <a:off x="8752114" y="1225899"/>
            <a:ext cx="3400290" cy="3970318"/>
          </a:xfrm>
          <a:prstGeom prst="rect">
            <a:avLst/>
          </a:prstGeom>
          <a:noFill/>
        </p:spPr>
        <p:txBody>
          <a:bodyPr wrap="none" rtlCol="0">
            <a:spAutoFit/>
          </a:bodyPr>
          <a:lstStyle/>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What about Dix’s enslaver, Mark </a:t>
            </a:r>
          </a:p>
          <a:p>
            <a:pPr marL="0" marR="0">
              <a:spcBef>
                <a:spcPts val="0"/>
              </a:spcBef>
              <a:spcAft>
                <a:spcPts val="0"/>
              </a:spcAft>
            </a:pP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Bird, and the </a:t>
            </a:r>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Birdsborough</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Forge?</a:t>
            </a:r>
            <a:endParaRPr lang="en-US" sz="1800" dirty="0">
              <a:effectLst/>
              <a:latin typeface="Baskerville Old Face" panose="02020602080505020303" pitchFamily="18" charset="77"/>
              <a:ea typeface="Calibri" panose="020F0502020204030204" pitchFamily="34" charset="0"/>
              <a:cs typeface="Times New Roman (Body CS)"/>
            </a:endParaRP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simple google search for </a:t>
            </a:r>
          </a:p>
          <a:p>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Birdborough</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Pennsylvania reveals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Wikipedia page (and other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pages) that show the township had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been founded by William Bird,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who established a forge there in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about 1740. It is clear the Bird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family were major producers of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iron in 18</a:t>
            </a:r>
            <a:r>
              <a:rPr lang="en-US" sz="1800" baseline="30000" dirty="0">
                <a:solidFill>
                  <a:srgbClr val="000000"/>
                </a:solidFill>
                <a:effectLst/>
                <a:latin typeface="Baskerville Old Face" panose="02020602080505020303" pitchFamily="18" charset="77"/>
                <a:ea typeface="Calibri" panose="020F0502020204030204" pitchFamily="34" charset="0"/>
                <a:cs typeface="Times New Roman (Body CS)"/>
              </a:rPr>
              <a:t>th</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century Pennsylvania,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at </a:t>
            </a:r>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Birsboro</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and Hopewell, both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in Pennsylvania.</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316659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EEBE-67A6-31C7-98DC-86458C4797A0}"/>
              </a:ext>
            </a:extLst>
          </p:cNvPr>
          <p:cNvSpPr>
            <a:spLocks noGrp="1"/>
          </p:cNvSpPr>
          <p:nvPr>
            <p:ph type="title"/>
          </p:nvPr>
        </p:nvSpPr>
        <p:spPr>
          <a:xfrm>
            <a:off x="211104" y="166010"/>
            <a:ext cx="8115960" cy="580459"/>
          </a:xfrm>
        </p:spPr>
        <p:txBody>
          <a:bodyPr>
            <a:normAutofit/>
          </a:bodyPr>
          <a:lstStyle/>
          <a:p>
            <a:r>
              <a:rPr lang="en-US" sz="2400" dirty="0">
                <a:latin typeface="Baskerville Old Face" panose="02020602080505020303" pitchFamily="18" charset="77"/>
              </a:rPr>
              <a:t>Google search for [“Mark Bird” AND “Birdsboro Forge”]</a:t>
            </a:r>
          </a:p>
        </p:txBody>
      </p:sp>
      <p:pic>
        <p:nvPicPr>
          <p:cNvPr id="9" name="Picture 8" descr="A screenshot of a website&#10;&#10;Description automatically generated">
            <a:extLst>
              <a:ext uri="{FF2B5EF4-FFF2-40B4-BE49-F238E27FC236}">
                <a16:creationId xmlns:a16="http://schemas.microsoft.com/office/drawing/2014/main" id="{FAD693CA-EC9D-FCD0-A296-CB037BBF7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49" y="776614"/>
            <a:ext cx="4181828" cy="5780762"/>
          </a:xfrm>
          <a:prstGeom prst="rect">
            <a:avLst/>
          </a:prstGeom>
        </p:spPr>
      </p:pic>
      <p:sp>
        <p:nvSpPr>
          <p:cNvPr id="10" name="TextBox 9">
            <a:extLst>
              <a:ext uri="{FF2B5EF4-FFF2-40B4-BE49-F238E27FC236}">
                <a16:creationId xmlns:a16="http://schemas.microsoft.com/office/drawing/2014/main" id="{BB3F8AE0-2242-D71F-7C4B-C1B612058785}"/>
              </a:ext>
            </a:extLst>
          </p:cNvPr>
          <p:cNvSpPr txBox="1"/>
          <p:nvPr/>
        </p:nvSpPr>
        <p:spPr>
          <a:xfrm>
            <a:off x="5062695" y="746469"/>
            <a:ext cx="6184706" cy="830997"/>
          </a:xfrm>
          <a:prstGeom prst="rect">
            <a:avLst/>
          </a:prstGeom>
          <a:noFill/>
        </p:spPr>
        <p:txBody>
          <a:bodyPr wrap="none" rtlCol="0">
            <a:spAutoFit/>
          </a:bodyPr>
          <a:lstStyle/>
          <a:p>
            <a:r>
              <a:rPr lang="en-US" sz="1600" dirty="0">
                <a:latin typeface="Baskerville Old Face" panose="02020602080505020303" pitchFamily="18" charset="77"/>
              </a:rPr>
              <a:t>John </a:t>
            </a:r>
            <a:r>
              <a:rPr lang="en-US" sz="1600" dirty="0" err="1">
                <a:latin typeface="Baskerville Old Face" panose="02020602080505020303" pitchFamily="18" charset="77"/>
              </a:rPr>
              <a:t>Bezis-Selfa</a:t>
            </a:r>
            <a:r>
              <a:rPr lang="en-US" sz="1600" dirty="0">
                <a:latin typeface="Baskerville Old Face" panose="02020602080505020303" pitchFamily="18" charset="77"/>
              </a:rPr>
              <a:t>, </a:t>
            </a:r>
            <a:r>
              <a:rPr lang="en-US" sz="1600" b="0" i="0" u="none" strike="noStrike" dirty="0">
                <a:solidFill>
                  <a:srgbClr val="262D32"/>
                </a:solidFill>
                <a:effectLst/>
                <a:latin typeface="Baskerville Old Face" panose="02020602080505020303" pitchFamily="18" charset="77"/>
              </a:rPr>
              <a:t>“A Tale of Two Ironworks: Slavery, Free Labor, Work, </a:t>
            </a:r>
          </a:p>
          <a:p>
            <a:r>
              <a:rPr lang="en-US" sz="1600" b="0" i="0" u="none" strike="noStrike" dirty="0">
                <a:solidFill>
                  <a:srgbClr val="262D32"/>
                </a:solidFill>
                <a:effectLst/>
                <a:latin typeface="Baskerville Old Face" panose="02020602080505020303" pitchFamily="18" charset="77"/>
              </a:rPr>
              <a:t>and Resistance in the Early Republic,” </a:t>
            </a:r>
            <a:r>
              <a:rPr lang="en-US" sz="1600" b="0" i="1" u="none" strike="noStrike" dirty="0">
                <a:solidFill>
                  <a:srgbClr val="262D32"/>
                </a:solidFill>
                <a:effectLst/>
                <a:latin typeface="Baskerville Old Face" panose="02020602080505020303" pitchFamily="18" charset="77"/>
              </a:rPr>
              <a:t>The William and Mary Quarterly</a:t>
            </a:r>
            <a:r>
              <a:rPr lang="en-US" sz="1600" b="0" i="0" u="none" strike="noStrike" dirty="0">
                <a:solidFill>
                  <a:srgbClr val="262D32"/>
                </a:solidFill>
                <a:effectLst/>
                <a:latin typeface="Baskerville Old Face" panose="02020602080505020303" pitchFamily="18" charset="77"/>
              </a:rPr>
              <a:t>, </a:t>
            </a:r>
          </a:p>
          <a:p>
            <a:r>
              <a:rPr lang="en-US" sz="1600" b="0" i="0" u="none" strike="noStrike" dirty="0">
                <a:solidFill>
                  <a:srgbClr val="262D32"/>
                </a:solidFill>
                <a:effectLst/>
                <a:latin typeface="Baskerville Old Face" panose="02020602080505020303" pitchFamily="18" charset="77"/>
              </a:rPr>
              <a:t>3d Series, 56 (October 1999): 677-700.</a:t>
            </a:r>
            <a:endParaRPr lang="en-US" sz="1600" dirty="0">
              <a:latin typeface="Baskerville Old Face" panose="02020602080505020303" pitchFamily="18" charset="77"/>
            </a:endParaRPr>
          </a:p>
        </p:txBody>
      </p:sp>
      <p:sp>
        <p:nvSpPr>
          <p:cNvPr id="11" name="TextBox 10">
            <a:extLst>
              <a:ext uri="{FF2B5EF4-FFF2-40B4-BE49-F238E27FC236}">
                <a16:creationId xmlns:a16="http://schemas.microsoft.com/office/drawing/2014/main" id="{35979D32-AB00-1CDC-C17E-455D3FE816CA}"/>
              </a:ext>
            </a:extLst>
          </p:cNvPr>
          <p:cNvSpPr txBox="1"/>
          <p:nvPr/>
        </p:nvSpPr>
        <p:spPr>
          <a:xfrm>
            <a:off x="4407877" y="1891042"/>
            <a:ext cx="4315605" cy="830997"/>
          </a:xfrm>
          <a:prstGeom prst="rect">
            <a:avLst/>
          </a:prstGeom>
          <a:noFill/>
        </p:spPr>
        <p:txBody>
          <a:bodyPr wrap="none" rtlCol="0">
            <a:spAutoFit/>
          </a:bodyPr>
          <a:lstStyle/>
          <a:p>
            <a:pPr algn="l"/>
            <a:r>
              <a:rPr lang="en-US" sz="1600" b="0" i="1" u="none" strike="noStrike" dirty="0">
                <a:solidFill>
                  <a:srgbClr val="262D32"/>
                </a:solidFill>
                <a:effectLst/>
                <a:latin typeface="Baskerville Old Face" panose="02020602080505020303" pitchFamily="18" charset="77"/>
              </a:rPr>
              <a:t>Forging America: Ironworkers, </a:t>
            </a:r>
          </a:p>
          <a:p>
            <a:pPr algn="l"/>
            <a:r>
              <a:rPr lang="en-US" sz="1600" b="0" i="1" u="none" strike="noStrike" dirty="0">
                <a:solidFill>
                  <a:srgbClr val="262D32"/>
                </a:solidFill>
                <a:effectLst/>
                <a:latin typeface="Baskerville Old Face" panose="02020602080505020303" pitchFamily="18" charset="77"/>
              </a:rPr>
              <a:t>Adventurers, and the Industrious </a:t>
            </a:r>
          </a:p>
          <a:p>
            <a:pPr algn="l"/>
            <a:r>
              <a:rPr lang="en-US" sz="1600" b="0" i="1" u="none" strike="noStrike" dirty="0">
                <a:solidFill>
                  <a:srgbClr val="262D32"/>
                </a:solidFill>
                <a:effectLst/>
                <a:latin typeface="Baskerville Old Face" panose="02020602080505020303" pitchFamily="18" charset="77"/>
              </a:rPr>
              <a:t>Revolution</a:t>
            </a:r>
            <a:r>
              <a:rPr lang="en-US" sz="1600" b="0" i="0" u="none" strike="noStrike" dirty="0">
                <a:solidFill>
                  <a:srgbClr val="262D32"/>
                </a:solidFill>
                <a:effectLst/>
                <a:latin typeface="Baskerville Old Face" panose="02020602080505020303" pitchFamily="18" charset="77"/>
              </a:rPr>
              <a:t> (Ithaca: Cornell University Press, 2004)</a:t>
            </a:r>
          </a:p>
        </p:txBody>
      </p:sp>
      <p:pic>
        <p:nvPicPr>
          <p:cNvPr id="13" name="Picture 12" descr="A book cover with text&#10;&#10;Description automatically generated">
            <a:extLst>
              <a:ext uri="{FF2B5EF4-FFF2-40B4-BE49-F238E27FC236}">
                <a16:creationId xmlns:a16="http://schemas.microsoft.com/office/drawing/2014/main" id="{CD529F4D-1C90-CCAD-9E34-8860E198C5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6563" y="1339939"/>
            <a:ext cx="1235902" cy="1946705"/>
          </a:xfrm>
          <a:prstGeom prst="rect">
            <a:avLst/>
          </a:prstGeom>
        </p:spPr>
      </p:pic>
      <p:sp>
        <p:nvSpPr>
          <p:cNvPr id="4" name="TextBox 3">
            <a:extLst>
              <a:ext uri="{FF2B5EF4-FFF2-40B4-BE49-F238E27FC236}">
                <a16:creationId xmlns:a16="http://schemas.microsoft.com/office/drawing/2014/main" id="{623A45E5-EB45-D530-426A-7B34B87F886B}"/>
              </a:ext>
            </a:extLst>
          </p:cNvPr>
          <p:cNvSpPr txBox="1"/>
          <p:nvPr/>
        </p:nvSpPr>
        <p:spPr>
          <a:xfrm>
            <a:off x="5062695" y="4039437"/>
            <a:ext cx="5715026" cy="1477328"/>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google search for “Mark Bird” AND “</a:t>
            </a:r>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Bidsboro</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Forge”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results in a number of hits, including one with excerpts from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 booklet about the Bird family history, and an article and a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book by John </a:t>
            </a:r>
            <a:r>
              <a:rPr lang="en-US" sz="1800" dirty="0" err="1">
                <a:solidFill>
                  <a:srgbClr val="000000"/>
                </a:solidFill>
                <a:effectLst/>
                <a:latin typeface="Baskerville Old Face" panose="02020602080505020303" pitchFamily="18" charset="77"/>
                <a:ea typeface="Calibri" panose="020F0502020204030204" pitchFamily="34" charset="0"/>
                <a:cs typeface="Times New Roman (Body CS)"/>
              </a:rPr>
              <a:t>Bezis-Selfa</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96476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alendar&#10;&#10;Description automatically generated">
            <a:extLst>
              <a:ext uri="{FF2B5EF4-FFF2-40B4-BE49-F238E27FC236}">
                <a16:creationId xmlns:a16="http://schemas.microsoft.com/office/drawing/2014/main" id="{096D70DE-F16C-BC3E-0F00-A64299CAC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451" y="2765809"/>
            <a:ext cx="7275006" cy="4092191"/>
          </a:xfrm>
          <a:prstGeom prst="rect">
            <a:avLst/>
          </a:prstGeom>
        </p:spPr>
      </p:pic>
      <p:sp>
        <p:nvSpPr>
          <p:cNvPr id="3" name="TextBox 2">
            <a:extLst>
              <a:ext uri="{FF2B5EF4-FFF2-40B4-BE49-F238E27FC236}">
                <a16:creationId xmlns:a16="http://schemas.microsoft.com/office/drawing/2014/main" id="{898E4D9A-52AE-A909-93C9-CDE6DF6105D9}"/>
              </a:ext>
            </a:extLst>
          </p:cNvPr>
          <p:cNvSpPr txBox="1"/>
          <p:nvPr/>
        </p:nvSpPr>
        <p:spPr>
          <a:xfrm>
            <a:off x="1979526" y="301451"/>
            <a:ext cx="9954969" cy="2308324"/>
          </a:xfrm>
          <a:prstGeom prst="rect">
            <a:avLst/>
          </a:prstGeom>
          <a:noFill/>
        </p:spPr>
        <p:txBody>
          <a:bodyPr wrap="none" rtlCol="0">
            <a:sp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The advertisement indicated that Cuff Dix had “often” run away, and had sometimes been confined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to jail when recaptured. Since these escape attempts may well have resulted in Mark Bird placing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other newspaper advertisements, you can go back to the ‘America’s Historical Newspapers’ database</a:t>
            </a:r>
          </a:p>
          <a:p>
            <a:r>
              <a:rPr lang="en-US" dirty="0">
                <a:solidFill>
                  <a:srgbClr val="000000"/>
                </a:solidFill>
                <a:latin typeface="Baskerville Old Face" panose="02020602080505020303" pitchFamily="18" charset="77"/>
                <a:ea typeface="Calibri" panose="020F0502020204030204" pitchFamily="34" charset="0"/>
                <a:cs typeface="Times New Roman (Body CS)"/>
              </a:rPr>
              <a:t>(or other collections of advertisements)</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and then search and browse through earlier issues of the </a:t>
            </a:r>
          </a:p>
          <a:p>
            <a:r>
              <a:rPr lang="en-US" sz="1800" i="1" dirty="0">
                <a:solidFill>
                  <a:srgbClr val="000000"/>
                </a:solidFill>
                <a:effectLst/>
                <a:latin typeface="Baskerville Old Face" panose="02020602080505020303" pitchFamily="18" charset="77"/>
                <a:ea typeface="Calibri" panose="020F0502020204030204" pitchFamily="34" charset="0"/>
                <a:cs typeface="Times New Roman (Body CS)"/>
              </a:rPr>
              <a:t>Pennsylvania Gazette</a:t>
            </a:r>
            <a:r>
              <a:rPr lang="en-US" i="1"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latin typeface="Baskerville Old Face" panose="02020602080505020303" pitchFamily="18" charset="77"/>
                <a:ea typeface="Calibri" panose="020F0502020204030204" pitchFamily="34" charset="0"/>
                <a:cs typeface="Times New Roman (Body CS)"/>
              </a:rPr>
              <a:t>and</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 scan the advertisements for any mention of Cuff Dix and Mark Bird.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All of this can be done online, and as you get used to scanning the newspapers you can do this quite </a:t>
            </a:r>
          </a:p>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quickly. Since the advertisement we started with was dated July 17, 1776, you can go backwards from there.</a:t>
            </a:r>
            <a:r>
              <a:rPr lang="en-US" dirty="0">
                <a:effectLst/>
                <a:latin typeface="Baskerville Old Face" panose="02020602080505020303" pitchFamily="18" charset="77"/>
              </a:rPr>
              <a:t> </a:t>
            </a:r>
            <a:endParaRPr lang="en-US"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163720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EA8F85-9EB4-76FC-1FFA-C5A199A40486}"/>
              </a:ext>
            </a:extLst>
          </p:cNvPr>
          <p:cNvSpPr txBox="1"/>
          <p:nvPr/>
        </p:nvSpPr>
        <p:spPr>
          <a:xfrm>
            <a:off x="8025285" y="2255253"/>
            <a:ext cx="3911327" cy="369332"/>
          </a:xfrm>
          <a:prstGeom prst="rect">
            <a:avLst/>
          </a:prstGeom>
          <a:noFill/>
        </p:spPr>
        <p:txBody>
          <a:bodyPr wrap="none" rtlCol="0">
            <a:spAutoFit/>
          </a:bodyPr>
          <a:lstStyle/>
          <a:p>
            <a:r>
              <a:rPr lang="en-US" i="1" dirty="0"/>
              <a:t>Pennsylvania Gazette</a:t>
            </a:r>
            <a:r>
              <a:rPr lang="en-US" dirty="0"/>
              <a:t>,</a:t>
            </a:r>
            <a:r>
              <a:rPr lang="en-US" i="1" dirty="0"/>
              <a:t> </a:t>
            </a:r>
            <a:r>
              <a:rPr lang="en-US" dirty="0"/>
              <a:t>May 24, 1775</a:t>
            </a:r>
          </a:p>
        </p:txBody>
      </p:sp>
      <p:sp>
        <p:nvSpPr>
          <p:cNvPr id="9" name="TextBox 8">
            <a:extLst>
              <a:ext uri="{FF2B5EF4-FFF2-40B4-BE49-F238E27FC236}">
                <a16:creationId xmlns:a16="http://schemas.microsoft.com/office/drawing/2014/main" id="{5B4C5C7A-7215-55FF-0A2B-3D694397B561}"/>
              </a:ext>
            </a:extLst>
          </p:cNvPr>
          <p:cNvSpPr txBox="1"/>
          <p:nvPr/>
        </p:nvSpPr>
        <p:spPr>
          <a:xfrm>
            <a:off x="0" y="6406261"/>
            <a:ext cx="3855223" cy="369332"/>
          </a:xfrm>
          <a:prstGeom prst="rect">
            <a:avLst/>
          </a:prstGeom>
          <a:noFill/>
        </p:spPr>
        <p:txBody>
          <a:bodyPr wrap="none" rtlCol="0">
            <a:spAutoFit/>
          </a:bodyPr>
          <a:lstStyle/>
          <a:p>
            <a:r>
              <a:rPr lang="en-US" i="1" dirty="0"/>
              <a:t>Pennsylvania Gazette</a:t>
            </a:r>
            <a:r>
              <a:rPr lang="en-US" dirty="0"/>
              <a:t>,</a:t>
            </a:r>
            <a:r>
              <a:rPr lang="en-US" i="1" dirty="0"/>
              <a:t> </a:t>
            </a:r>
            <a:r>
              <a:rPr lang="en-US" dirty="0"/>
              <a:t>Oct 11, 1775</a:t>
            </a:r>
          </a:p>
        </p:txBody>
      </p:sp>
      <p:pic>
        <p:nvPicPr>
          <p:cNvPr id="11" name="Picture 10" descr="A close-up of a newspaper&#10;&#10;Description automatically generated">
            <a:extLst>
              <a:ext uri="{FF2B5EF4-FFF2-40B4-BE49-F238E27FC236}">
                <a16:creationId xmlns:a16="http://schemas.microsoft.com/office/drawing/2014/main" id="{68C829A8-35C3-2012-515C-E14BBD3A84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0671" y="4320791"/>
            <a:ext cx="4300553" cy="1785649"/>
          </a:xfrm>
          <a:prstGeom prst="rect">
            <a:avLst/>
          </a:prstGeom>
        </p:spPr>
      </p:pic>
      <p:sp>
        <p:nvSpPr>
          <p:cNvPr id="12" name="TextBox 11">
            <a:extLst>
              <a:ext uri="{FF2B5EF4-FFF2-40B4-BE49-F238E27FC236}">
                <a16:creationId xmlns:a16="http://schemas.microsoft.com/office/drawing/2014/main" id="{1A380D75-25A8-62F2-52DF-CA70C5AFB598}"/>
              </a:ext>
            </a:extLst>
          </p:cNvPr>
          <p:cNvSpPr txBox="1"/>
          <p:nvPr/>
        </p:nvSpPr>
        <p:spPr>
          <a:xfrm>
            <a:off x="8165962" y="6385718"/>
            <a:ext cx="3892091" cy="369332"/>
          </a:xfrm>
          <a:prstGeom prst="rect">
            <a:avLst/>
          </a:prstGeom>
          <a:noFill/>
        </p:spPr>
        <p:txBody>
          <a:bodyPr wrap="none" rtlCol="0">
            <a:spAutoFit/>
          </a:bodyPr>
          <a:lstStyle/>
          <a:p>
            <a:r>
              <a:rPr lang="en-US" i="1" dirty="0"/>
              <a:t>Pennsylvania Gazette</a:t>
            </a:r>
            <a:r>
              <a:rPr lang="en-US" dirty="0"/>
              <a:t>,</a:t>
            </a:r>
            <a:r>
              <a:rPr lang="en-US" i="1" dirty="0"/>
              <a:t> Nov 15</a:t>
            </a:r>
            <a:r>
              <a:rPr lang="en-US" dirty="0"/>
              <a:t>, 1775</a:t>
            </a:r>
          </a:p>
        </p:txBody>
      </p:sp>
      <p:pic>
        <p:nvPicPr>
          <p:cNvPr id="14" name="Picture 13" descr="A close-up of a newspaper&#10;&#10;Description automatically generated">
            <a:extLst>
              <a:ext uri="{FF2B5EF4-FFF2-40B4-BE49-F238E27FC236}">
                <a16:creationId xmlns:a16="http://schemas.microsoft.com/office/drawing/2014/main" id="{F5750036-73B7-0A65-7851-DBB1457C3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815" y="3682275"/>
            <a:ext cx="3382840" cy="2577402"/>
          </a:xfrm>
          <a:prstGeom prst="rect">
            <a:avLst/>
          </a:prstGeom>
        </p:spPr>
      </p:pic>
      <p:pic>
        <p:nvPicPr>
          <p:cNvPr id="16" name="Picture 15" descr="A close-up of a newspaper&#10;&#10;Description automatically generated">
            <a:extLst>
              <a:ext uri="{FF2B5EF4-FFF2-40B4-BE49-F238E27FC236}">
                <a16:creationId xmlns:a16="http://schemas.microsoft.com/office/drawing/2014/main" id="{D1C40060-522F-CD6D-5456-3800EF151B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369" y="75709"/>
            <a:ext cx="3610152" cy="2077904"/>
          </a:xfrm>
          <a:prstGeom prst="rect">
            <a:avLst/>
          </a:prstGeom>
        </p:spPr>
      </p:pic>
      <p:pic>
        <p:nvPicPr>
          <p:cNvPr id="18" name="Picture 17" descr="A newspaper with text and a red mark&#10;&#10;Description automatically generated">
            <a:extLst>
              <a:ext uri="{FF2B5EF4-FFF2-40B4-BE49-F238E27FC236}">
                <a16:creationId xmlns:a16="http://schemas.microsoft.com/office/drawing/2014/main" id="{001CBFA0-F1B7-EDAF-4F92-AFE55B6F60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735" y="75708"/>
            <a:ext cx="3610152" cy="1579789"/>
          </a:xfrm>
          <a:prstGeom prst="rect">
            <a:avLst/>
          </a:prstGeom>
        </p:spPr>
      </p:pic>
      <p:sp>
        <p:nvSpPr>
          <p:cNvPr id="19" name="TextBox 18">
            <a:extLst>
              <a:ext uri="{FF2B5EF4-FFF2-40B4-BE49-F238E27FC236}">
                <a16:creationId xmlns:a16="http://schemas.microsoft.com/office/drawing/2014/main" id="{80D14C4C-114C-08D3-95A4-C471FF6B7ABE}"/>
              </a:ext>
            </a:extLst>
          </p:cNvPr>
          <p:cNvSpPr txBox="1"/>
          <p:nvPr/>
        </p:nvSpPr>
        <p:spPr>
          <a:xfrm>
            <a:off x="159786" y="1655497"/>
            <a:ext cx="3892091" cy="369332"/>
          </a:xfrm>
          <a:prstGeom prst="rect">
            <a:avLst/>
          </a:prstGeom>
          <a:noFill/>
        </p:spPr>
        <p:txBody>
          <a:bodyPr wrap="none" rtlCol="0">
            <a:spAutoFit/>
          </a:bodyPr>
          <a:lstStyle/>
          <a:p>
            <a:r>
              <a:rPr lang="en-US" i="1" dirty="0"/>
              <a:t>Pennsylvania Gazette</a:t>
            </a:r>
            <a:r>
              <a:rPr lang="en-US" dirty="0"/>
              <a:t>,</a:t>
            </a:r>
            <a:r>
              <a:rPr lang="en-US" i="1" dirty="0"/>
              <a:t> Nov 23</a:t>
            </a:r>
            <a:r>
              <a:rPr lang="en-US" dirty="0"/>
              <a:t>, 1774</a:t>
            </a:r>
          </a:p>
        </p:txBody>
      </p:sp>
      <p:sp>
        <p:nvSpPr>
          <p:cNvPr id="3" name="TextBox 2">
            <a:extLst>
              <a:ext uri="{FF2B5EF4-FFF2-40B4-BE49-F238E27FC236}">
                <a16:creationId xmlns:a16="http://schemas.microsoft.com/office/drawing/2014/main" id="{25DCF63B-826F-0694-699D-E9196997D5B1}"/>
              </a:ext>
            </a:extLst>
          </p:cNvPr>
          <p:cNvSpPr txBox="1"/>
          <p:nvPr/>
        </p:nvSpPr>
        <p:spPr>
          <a:xfrm>
            <a:off x="4098851" y="185761"/>
            <a:ext cx="3823483" cy="6524863"/>
          </a:xfrm>
          <a:prstGeom prst="rect">
            <a:avLst/>
          </a:prstGeom>
          <a:noFill/>
        </p:spPr>
        <p:txBody>
          <a:bodyPr wrap="none" rtlCol="0">
            <a:spAutoFit/>
          </a:bodyPr>
          <a:lstStyle/>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Quickly you find more </a:t>
            </a:r>
            <a:r>
              <a:rPr lang="en-US" sz="160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advertisements</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Cuff Dix escaped in November 1774,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and was then presumably recaptured.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He escaped again in May 1775, and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apparently remained free for some time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because another advertisement appeared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in October of that year, by which time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he had been free for five months. He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was then captured by the keeper of the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jail in Chester, who advertised this, and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presumably Mark Bird came to Chester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to collect Dix. Google maps reveals that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Chester is on the Delaware River south-east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of Philadelphia, and about 45 miles south of </a:t>
            </a:r>
          </a:p>
          <a:p>
            <a:pPr marL="0" marR="0">
              <a:spcBef>
                <a:spcPts val="0"/>
              </a:spcBef>
              <a:spcAft>
                <a:spcPts val="0"/>
              </a:spcAft>
            </a:pPr>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Birdsboro). Notice how in several of these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advertisements Bird specified that he had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tried to restrict Cuff Dix’s movements by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placing a lock and chain on his leg, or an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iron collar locked around his neck. If you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read a little about slave collars, chains etc.,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you find out that these were used as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punishment, to restrict movement, and to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prevent people from trying to escape: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clearly Mark Bird was trying to prevent </a:t>
            </a:r>
          </a:p>
          <a:p>
            <a:r>
              <a:rPr lang="en-US" sz="16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Cuff Dix from escaping.</a:t>
            </a:r>
            <a:r>
              <a:rPr lang="en-US" sz="1600" dirty="0">
                <a:effectLst/>
                <a:latin typeface="Baskerville Old Face" panose="02020602080505020303" pitchFamily="18" charset="77"/>
                <a:cs typeface="Times New Roman" panose="02020603050405020304" pitchFamily="18" charset="0"/>
              </a:rPr>
              <a:t> </a:t>
            </a:r>
            <a:endParaRPr lang="en-US" sz="1600"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1838641537"/>
      </p:ext>
    </p:extLst>
  </p:cSld>
  <p:clrMapOvr>
    <a:masterClrMapping/>
  </p:clrMapOvr>
</p:sld>
</file>

<file path=ppt/theme/theme1.xml><?xml version="1.0" encoding="utf-8"?>
<a:theme xmlns:a="http://schemas.openxmlformats.org/drawingml/2006/main" name="Explor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2612</Words>
  <Application>Microsoft Office PowerPoint</Application>
  <PresentationFormat>Widescreen</PresentationFormat>
  <Paragraphs>194</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Next LT Pro</vt:lpstr>
      <vt:lpstr>AvenirNext LT Pro Medium</vt:lpstr>
      <vt:lpstr>Baskerville</vt:lpstr>
      <vt:lpstr>Baskerville Old Face</vt:lpstr>
      <vt:lpstr>Calibri</vt:lpstr>
      <vt:lpstr>Posterama</vt:lpstr>
      <vt:lpstr>Segoe UI Semilight</vt:lpstr>
      <vt:lpstr>Times New Roman</vt:lpstr>
      <vt:lpstr>ExploreVTI</vt:lpstr>
      <vt:lpstr>Freedom Seeker case study 2</vt:lpstr>
      <vt:lpstr>Cuff Dix</vt:lpstr>
      <vt:lpstr>PowerPoint Presentation</vt:lpstr>
      <vt:lpstr>PowerPoint Presentation</vt:lpstr>
      <vt:lpstr>PowerPoint Presentation</vt:lpstr>
      <vt:lpstr>PowerPoint Presentation</vt:lpstr>
      <vt:lpstr>Google search for [“Mark Bird” AND “Birdsboro Forge”]</vt:lpstr>
      <vt:lpstr>PowerPoint Presentation</vt:lpstr>
      <vt:lpstr>PowerPoint Presentation</vt:lpstr>
      <vt:lpstr>Pennsylvania Gazette (Philadelphia), October 16, 1776</vt:lpstr>
      <vt:lpstr>PowerPoint Presentation</vt:lpstr>
      <vt:lpstr>Google search for “Lord Dunmore”</vt:lpstr>
      <vt:lpstr>Resources on Dunmore &amp; enslaved people who ran to British forces</vt:lpstr>
      <vt:lpstr>What does Cuff Dix’s story tell us?</vt:lpstr>
      <vt:lpstr>How to write Cuff Dix’s story?</vt:lpstr>
      <vt:lpstr>National Park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201: The Historian’s Craft Slavery and the archival problem: researching and writing impossible histories  Professor S. Newman</dc:title>
  <dc:creator>Simon Newman</dc:creator>
  <cp:lastModifiedBy>Isaac Lee</cp:lastModifiedBy>
  <cp:revision>20</cp:revision>
  <dcterms:created xsi:type="dcterms:W3CDTF">2023-07-31T13:50:06Z</dcterms:created>
  <dcterms:modified xsi:type="dcterms:W3CDTF">2024-01-24T21:51:57Z</dcterms:modified>
</cp:coreProperties>
</file>